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4"/>
    <p:sldMasterId id="2147483696" r:id="rId5"/>
  </p:sldMasterIdLst>
  <p:notesMasterIdLst>
    <p:notesMasterId r:id="rId31"/>
  </p:notesMasterIdLst>
  <p:handoutMasterIdLst>
    <p:handoutMasterId r:id="rId32"/>
  </p:handoutMasterIdLst>
  <p:sldIdLst>
    <p:sldId id="256" r:id="rId6"/>
    <p:sldId id="265" r:id="rId7"/>
    <p:sldId id="267" r:id="rId8"/>
    <p:sldId id="437" r:id="rId9"/>
    <p:sldId id="481" r:id="rId10"/>
    <p:sldId id="483" r:id="rId11"/>
    <p:sldId id="489" r:id="rId12"/>
    <p:sldId id="490" r:id="rId13"/>
    <p:sldId id="491" r:id="rId14"/>
    <p:sldId id="492" r:id="rId15"/>
    <p:sldId id="493" r:id="rId16"/>
    <p:sldId id="494" r:id="rId17"/>
    <p:sldId id="462" r:id="rId18"/>
    <p:sldId id="469" r:id="rId19"/>
    <p:sldId id="472" r:id="rId20"/>
    <p:sldId id="475" r:id="rId21"/>
    <p:sldId id="476" r:id="rId22"/>
    <p:sldId id="467" r:id="rId23"/>
    <p:sldId id="463" r:id="rId24"/>
    <p:sldId id="477" r:id="rId25"/>
    <p:sldId id="478" r:id="rId26"/>
    <p:sldId id="479" r:id="rId27"/>
    <p:sldId id="495" r:id="rId28"/>
    <p:sldId id="465" r:id="rId29"/>
    <p:sldId id="458"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ABE"/>
    <a:srgbClr val="2E353A"/>
    <a:srgbClr val="6799C8"/>
    <a:srgbClr val="411E00"/>
    <a:srgbClr val="445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08" autoAdjust="0"/>
    <p:restoredTop sz="91297" autoAdjust="0"/>
  </p:normalViewPr>
  <p:slideViewPr>
    <p:cSldViewPr>
      <p:cViewPr varScale="1">
        <p:scale>
          <a:sx n="81" d="100"/>
          <a:sy n="81" d="100"/>
        </p:scale>
        <p:origin x="124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55" d="100"/>
          <a:sy n="55" d="100"/>
        </p:scale>
        <p:origin x="-2574" y="-90"/>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A515A66A-A9E5-4C64-8B5A-ABC1A31C741E}" type="datetimeFigureOut">
              <a:rPr lang="en-US" smtClean="0"/>
              <a:pPr/>
              <a:t>10/16/2015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F458818B-0101-4E53-8660-6DF2EA3DC29A}" type="slidenum">
              <a:rPr lang="en-US" smtClean="0"/>
              <a:pPr/>
              <a:t>‹#›</a:t>
            </a:fld>
            <a:endParaRPr lang="en-US"/>
          </a:p>
        </p:txBody>
      </p:sp>
    </p:spTree>
    <p:extLst>
      <p:ext uri="{BB962C8B-B14F-4D97-AF65-F5344CB8AC3E}">
        <p14:creationId xmlns:p14="http://schemas.microsoft.com/office/powerpoint/2010/main" val="876285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pPr>
              <a:defRPr/>
            </a:pPr>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7" tIns="46584" rIns="93167" bIns="46584" rtlCol="0"/>
          <a:lstStyle>
            <a:lvl1pPr algn="r">
              <a:defRPr sz="1200"/>
            </a:lvl1pPr>
          </a:lstStyle>
          <a:p>
            <a:pPr>
              <a:defRPr/>
            </a:pPr>
            <a:fld id="{5D37EC5B-7D39-48B2-86BD-1B9C81C61A4A}" type="datetimeFigureOut">
              <a:rPr lang="en-US"/>
              <a:pPr>
                <a:defRPr/>
              </a:pPr>
              <a:t>10/16/2015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pPr>
              <a:defRPr/>
            </a:pPr>
            <a:fld id="{CC9B4117-59AD-48F2-A104-C6B4C82FBFB5}" type="slidenum">
              <a:rPr lang="en-US"/>
              <a:pPr>
                <a:defRPr/>
              </a:pPr>
              <a:t>‹#›</a:t>
            </a:fld>
            <a:endParaRPr lang="en-US"/>
          </a:p>
        </p:txBody>
      </p:sp>
    </p:spTree>
    <p:extLst>
      <p:ext uri="{BB962C8B-B14F-4D97-AF65-F5344CB8AC3E}">
        <p14:creationId xmlns:p14="http://schemas.microsoft.com/office/powerpoint/2010/main" val="2605624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a:t>
            </a:fld>
            <a:endParaRPr lang="en-US"/>
          </a:p>
        </p:txBody>
      </p:sp>
    </p:spTree>
    <p:extLst>
      <p:ext uri="{BB962C8B-B14F-4D97-AF65-F5344CB8AC3E}">
        <p14:creationId xmlns:p14="http://schemas.microsoft.com/office/powerpoint/2010/main" val="772125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11</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12</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13</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14</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15</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16</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17</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18</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19</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20</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2</a:t>
            </a:fld>
            <a:endParaRPr lang="en-US"/>
          </a:p>
        </p:txBody>
      </p:sp>
    </p:spTree>
    <p:extLst>
      <p:ext uri="{BB962C8B-B14F-4D97-AF65-F5344CB8AC3E}">
        <p14:creationId xmlns:p14="http://schemas.microsoft.com/office/powerpoint/2010/main" val="4024391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21</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22</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23</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24</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3</a:t>
            </a:fld>
            <a:endParaRPr lang="en-US"/>
          </a:p>
        </p:txBody>
      </p:sp>
    </p:spTree>
    <p:extLst>
      <p:ext uri="{BB962C8B-B14F-4D97-AF65-F5344CB8AC3E}">
        <p14:creationId xmlns:p14="http://schemas.microsoft.com/office/powerpoint/2010/main" val="289167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4</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5</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7</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8</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9</a:t>
            </a:fld>
            <a:endParaRPr lang="en-US"/>
          </a:p>
        </p:txBody>
      </p:sp>
    </p:spTree>
    <p:extLst>
      <p:ext uri="{BB962C8B-B14F-4D97-AF65-F5344CB8AC3E}">
        <p14:creationId xmlns:p14="http://schemas.microsoft.com/office/powerpoint/2010/main" val="113454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10</a:t>
            </a:fld>
            <a:endParaRPr lang="en-US"/>
          </a:p>
        </p:txBody>
      </p:sp>
    </p:spTree>
    <p:extLst>
      <p:ext uri="{BB962C8B-B14F-4D97-AF65-F5344CB8AC3E}">
        <p14:creationId xmlns:p14="http://schemas.microsoft.com/office/powerpoint/2010/main" val="113454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ighways">
    <p:spTree>
      <p:nvGrpSpPr>
        <p:cNvPr id="1" name=""/>
        <p:cNvGrpSpPr/>
        <p:nvPr/>
      </p:nvGrpSpPr>
      <p:grpSpPr>
        <a:xfrm>
          <a:off x="0" y="0"/>
          <a:ext cx="0" cy="0"/>
          <a:chOff x="0" y="0"/>
          <a:chExt cx="0" cy="0"/>
        </a:xfrm>
      </p:grpSpPr>
      <p:sp>
        <p:nvSpPr>
          <p:cNvPr id="5" name="Text Placeholder 18"/>
          <p:cNvSpPr>
            <a:spLocks noGrp="1"/>
          </p:cNvSpPr>
          <p:nvPr>
            <p:ph type="body" sz="quarter" idx="10" hasCustomPrompt="1"/>
          </p:nvPr>
        </p:nvSpPr>
        <p:spPr>
          <a:xfrm>
            <a:off x="1147864" y="4463142"/>
            <a:ext cx="6096000" cy="457200"/>
          </a:xfrm>
          <a:prstGeom prst="rect">
            <a:avLst/>
          </a:prstGeom>
        </p:spPr>
        <p:txBody>
          <a:bodyPr/>
          <a:lstStyle>
            <a:lvl1pPr marL="0" indent="0">
              <a:buNone/>
              <a:defRPr sz="2800">
                <a:solidFill>
                  <a:schemeClr val="bg1"/>
                </a:solidFill>
                <a:latin typeface="Arial" pitchFamily="34" charset="0"/>
                <a:cs typeface="Arial" pitchFamily="34" charset="0"/>
              </a:defRPr>
            </a:lvl1pPr>
          </a:lstStyle>
          <a:p>
            <a:r>
              <a:rPr lang="en-US" dirty="0" smtClean="0">
                <a:latin typeface="Arial" pitchFamily="34" charset="0"/>
                <a:cs typeface="Arial" pitchFamily="34" charset="0"/>
              </a:rPr>
              <a:t>Click to add Subtitle</a:t>
            </a:r>
            <a:endParaRPr lang="en-US" dirty="0"/>
          </a:p>
        </p:txBody>
      </p:sp>
      <p:sp>
        <p:nvSpPr>
          <p:cNvPr id="9" name="Text Placeholder 19"/>
          <p:cNvSpPr>
            <a:spLocks noGrp="1"/>
          </p:cNvSpPr>
          <p:nvPr>
            <p:ph type="body" sz="quarter" idx="11" hasCustomPrompt="1"/>
          </p:nvPr>
        </p:nvSpPr>
        <p:spPr>
          <a:xfrm>
            <a:off x="1147864" y="5410200"/>
            <a:ext cx="4114800" cy="685800"/>
          </a:xfrm>
          <a:prstGeom prst="rect">
            <a:avLst/>
          </a:prstGeom>
        </p:spPr>
        <p:txBody>
          <a:bodyPr/>
          <a:lstStyle>
            <a:lvl1pPr marL="0" indent="0">
              <a:buNone/>
              <a:defRPr sz="1600">
                <a:solidFill>
                  <a:schemeClr val="bg1"/>
                </a:solidFill>
                <a:latin typeface="Arial" pitchFamily="34" charset="0"/>
                <a:cs typeface="Arial" pitchFamily="34" charset="0"/>
              </a:defRPr>
            </a:lvl1pPr>
          </a:lstStyle>
          <a:p>
            <a:r>
              <a:rPr lang="en-US" dirty="0" smtClean="0"/>
              <a:t>Click to add date</a:t>
            </a:r>
            <a:endParaRPr lang="en-US" dirty="0"/>
          </a:p>
        </p:txBody>
      </p:sp>
      <p:sp>
        <p:nvSpPr>
          <p:cNvPr id="10" name="Text Placeholder 18"/>
          <p:cNvSpPr>
            <a:spLocks noGrp="1"/>
          </p:cNvSpPr>
          <p:nvPr>
            <p:ph type="body" sz="quarter" idx="12" hasCustomPrompt="1"/>
          </p:nvPr>
        </p:nvSpPr>
        <p:spPr>
          <a:xfrm>
            <a:off x="1143000" y="4005942"/>
            <a:ext cx="6096000" cy="533400"/>
          </a:xfrm>
          <a:prstGeom prst="rect">
            <a:avLst/>
          </a:prstGeom>
        </p:spPr>
        <p:txBody>
          <a:bodyPr/>
          <a:lstStyle>
            <a:lvl1pPr marL="0" indent="0">
              <a:buNone/>
              <a:defRPr sz="3100" b="1">
                <a:solidFill>
                  <a:schemeClr val="bg1"/>
                </a:solidFill>
                <a:latin typeface="Arial" pitchFamily="34" charset="0"/>
                <a:cs typeface="Arial" pitchFamily="34" charset="0"/>
              </a:defRPr>
            </a:lvl1pPr>
          </a:lstStyle>
          <a:p>
            <a:r>
              <a:rPr lang="en-US" sz="3100" b="1" dirty="0" smtClean="0">
                <a:latin typeface="Arial" pitchFamily="34" charset="0"/>
                <a:cs typeface="Arial" pitchFamily="34" charset="0"/>
              </a:rPr>
              <a:t>Click to edit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a:prstGeom prst="rect">
            <a:avLst/>
          </a:prstGeom>
        </p:spPr>
        <p:txBody>
          <a:bodyPr>
            <a:normAutofit/>
          </a:bodyPr>
          <a:lstStyle>
            <a:lvl1pPr>
              <a:defRPr sz="3200" b="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E679C8-63CA-4522-B8A5-300E6731A71C}" type="slidenum">
              <a:rPr lang="en-US" smtClean="0"/>
              <a:pPr/>
              <a:t>‹#›</a:t>
            </a:fld>
            <a:endParaRPr lang="en-US" dirty="0"/>
          </a:p>
        </p:txBody>
      </p:sp>
      <p:sp>
        <p:nvSpPr>
          <p:cNvPr id="4" name="Content Placeholder 2"/>
          <p:cNvSpPr>
            <a:spLocks noGrp="1"/>
          </p:cNvSpPr>
          <p:nvPr>
            <p:ph sz="half" idx="1"/>
          </p:nvPr>
        </p:nvSpPr>
        <p:spPr>
          <a:xfrm>
            <a:off x="457200" y="1066800"/>
            <a:ext cx="4038600" cy="5059363"/>
          </a:xfrm>
          <a:prstGeom prst="rect">
            <a:avLst/>
          </a:prstGeom>
        </p:spPr>
        <p:txBody>
          <a:bodyPr>
            <a:normAutofit/>
          </a:bodyPr>
          <a:lstStyle>
            <a:lvl1pPr marL="228600" indent="-228600">
              <a:buFont typeface="Wingdings" pitchFamily="2" charset="2"/>
              <a:buChar char="§"/>
              <a:defRPr sz="2200">
                <a:latin typeface="Arial" pitchFamily="34" charset="0"/>
                <a:cs typeface="Arial" pitchFamily="34" charset="0"/>
              </a:defRPr>
            </a:lvl1pPr>
            <a:lvl2pPr marL="457200" indent="-228600">
              <a:defRPr sz="2000"/>
            </a:lvl2pPr>
            <a:lvl3pPr marL="685800" indent="-228600">
              <a:buFont typeface="Arial" pitchFamily="34" charset="0"/>
              <a:buChar char="−"/>
              <a:defRPr sz="2000"/>
            </a:lvl3pPr>
            <a:lvl4pPr marL="914400" indent="-228600">
              <a:defRPr sz="2000"/>
            </a:lvl4pPr>
            <a:lvl5pPr>
              <a:defRPr sz="1800"/>
            </a:lvl5pPr>
            <a:lvl6pPr>
              <a:defRPr sz="1800"/>
            </a:lvl6pPr>
            <a:lvl7pPr>
              <a:defRPr sz="1800"/>
            </a:lvl7pPr>
            <a:lvl8pPr>
              <a:defRPr sz="1800"/>
            </a:lvl8pPr>
            <a:lvl9pPr>
              <a:defRPr sz="1800"/>
            </a:lvl9pPr>
          </a:lstStyle>
          <a:p>
            <a:pPr lvl="0"/>
            <a:endParaRPr lang="en-US" dirty="0" smtClean="0"/>
          </a:p>
        </p:txBody>
      </p:sp>
      <p:sp>
        <p:nvSpPr>
          <p:cNvPr id="5" name="Content Placeholder 3"/>
          <p:cNvSpPr>
            <a:spLocks noGrp="1"/>
          </p:cNvSpPr>
          <p:nvPr>
            <p:ph sz="half" idx="2"/>
          </p:nvPr>
        </p:nvSpPr>
        <p:spPr>
          <a:xfrm>
            <a:off x="4648200" y="1066800"/>
            <a:ext cx="4038600" cy="5059363"/>
          </a:xfrm>
          <a:prstGeom prst="rect">
            <a:avLst/>
          </a:prstGeom>
        </p:spPr>
        <p:txBody>
          <a:bodyPr>
            <a:normAutofit/>
          </a:bodyPr>
          <a:lstStyle>
            <a:lvl1pPr marL="228600" indent="-228600">
              <a:buFont typeface="Wingdings" pitchFamily="2" charset="2"/>
              <a:buChar char="§"/>
              <a:defRPr sz="2200">
                <a:latin typeface="Arial" pitchFamily="34" charset="0"/>
                <a:cs typeface="Arial" pitchFamily="34" charset="0"/>
              </a:defRPr>
            </a:lvl1pPr>
            <a:lvl2pPr marL="457200" indent="-223838">
              <a:defRPr sz="2000"/>
            </a:lvl2pPr>
            <a:lvl3pPr marL="685800" indent="-228600">
              <a:buFont typeface="Arial" pitchFamily="34" charset="0"/>
              <a:buChar char="−"/>
              <a:defRPr sz="2000"/>
            </a:lvl3pPr>
            <a:lvl4pPr marL="914400" indent="-228600">
              <a:defRPr sz="2000"/>
            </a:lvl4pPr>
            <a:lvl5pPr>
              <a:defRPr sz="1800"/>
            </a:lvl5pPr>
            <a:lvl6pPr>
              <a:defRPr sz="1800"/>
            </a:lvl6pPr>
            <a:lvl7pPr>
              <a:defRPr sz="1800"/>
            </a:lvl7pPr>
            <a:lvl8pPr>
              <a:defRPr sz="1800"/>
            </a:lvl8pPr>
            <a:lvl9pPr>
              <a:defRPr sz="1800"/>
            </a:lvl9pPr>
          </a:lstStyle>
          <a:p>
            <a:pPr lvl="0"/>
            <a:endParaRPr lang="en-US" dirty="0" smtClean="0"/>
          </a:p>
        </p:txBody>
      </p:sp>
    </p:spTree>
    <p:extLst>
      <p:ext uri="{BB962C8B-B14F-4D97-AF65-F5344CB8AC3E}">
        <p14:creationId xmlns:p14="http://schemas.microsoft.com/office/powerpoint/2010/main" val="658754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a:prstGeom prst="rect">
            <a:avLst/>
          </a:prstGeom>
        </p:spPr>
        <p:txBody>
          <a:bodyPr>
            <a:normAutofit/>
          </a:bodyPr>
          <a:lstStyle>
            <a:lvl1pPr>
              <a:defRPr sz="3200" b="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E679C8-63CA-4522-B8A5-300E6731A71C}" type="slidenum">
              <a:rPr lang="en-US" smtClean="0"/>
              <a:pPr/>
              <a:t>‹#›</a:t>
            </a:fld>
            <a:endParaRPr lang="en-US" dirty="0"/>
          </a:p>
        </p:txBody>
      </p:sp>
      <p:sp>
        <p:nvSpPr>
          <p:cNvPr id="4" name="Text Placeholder 4"/>
          <p:cNvSpPr>
            <a:spLocks noGrp="1"/>
          </p:cNvSpPr>
          <p:nvPr>
            <p:ph type="body" sz="quarter" idx="11"/>
          </p:nvPr>
        </p:nvSpPr>
        <p:spPr>
          <a:xfrm>
            <a:off x="457200" y="1066800"/>
            <a:ext cx="4038600" cy="5056632"/>
          </a:xfrm>
          <a:prstGeom prst="rect">
            <a:avLst/>
          </a:prstGeom>
        </p:spPr>
        <p:txBody>
          <a:bodyPr/>
          <a:lstStyle>
            <a:lvl1pPr marL="228600" indent="-228600">
              <a:lnSpc>
                <a:spcPct val="100000"/>
              </a:lnSpc>
              <a:spcBef>
                <a:spcPts val="600"/>
              </a:spcBef>
              <a:spcAft>
                <a:spcPts val="600"/>
              </a:spcAft>
              <a:buFont typeface="Wingdings" pitchFamily="2" charset="2"/>
              <a:buChar char="§"/>
              <a:defRPr sz="2200">
                <a:latin typeface="Arial" pitchFamily="34" charset="0"/>
                <a:cs typeface="Arial" pitchFamily="34" charset="0"/>
              </a:defRPr>
            </a:lvl1pPr>
            <a:lvl2pPr marL="457200" indent="-223838">
              <a:lnSpc>
                <a:spcPct val="100000"/>
              </a:lnSpc>
              <a:spcBef>
                <a:spcPts val="600"/>
              </a:spcBef>
              <a:spcAft>
                <a:spcPts val="600"/>
              </a:spcAft>
              <a:buClr>
                <a:srgbClr val="6B8A7A"/>
              </a:buClr>
              <a:buFont typeface="Arial" pitchFamily="34" charset="0"/>
              <a:buChar char="−"/>
              <a:defRPr sz="2000">
                <a:latin typeface="Arial" pitchFamily="34" charset="0"/>
                <a:cs typeface="Arial" pitchFamily="34" charset="0"/>
              </a:defRPr>
            </a:lvl2pPr>
            <a:lvl3pPr marL="631825" indent="-174625">
              <a:lnSpc>
                <a:spcPct val="100000"/>
              </a:lnSpc>
              <a:spcBef>
                <a:spcPts val="600"/>
              </a:spcBef>
              <a:spcAft>
                <a:spcPts val="600"/>
              </a:spcAft>
              <a:buClr>
                <a:srgbClr val="6B8A7A"/>
              </a:buClr>
              <a:buFont typeface="Arial" pitchFamily="34" charset="0"/>
              <a:buChar char="−"/>
              <a:defRPr sz="2000">
                <a:latin typeface="Arial" pitchFamily="34" charset="0"/>
                <a:cs typeface="Arial" pitchFamily="34" charset="0"/>
              </a:defRPr>
            </a:lvl3pPr>
            <a:lvl4pPr>
              <a:lnSpc>
                <a:spcPct val="100000"/>
              </a:lnSpc>
              <a:spcBef>
                <a:spcPts val="600"/>
              </a:spcBef>
              <a:spcAft>
                <a:spcPts val="600"/>
              </a:spcAft>
              <a:buClr>
                <a:srgbClr val="6B8A7A"/>
              </a:buClr>
              <a:defRPr sz="2000">
                <a:latin typeface="Arial" pitchFamily="34" charset="0"/>
                <a:cs typeface="Arial" pitchFamily="34" charset="0"/>
              </a:defRPr>
            </a:lvl4pPr>
            <a:lvl5pPr marL="1031875" indent="-176213">
              <a:lnSpc>
                <a:spcPct val="100000"/>
              </a:lnSpc>
              <a:spcBef>
                <a:spcPts val="600"/>
              </a:spcBef>
              <a:spcAft>
                <a:spcPts val="600"/>
              </a:spcAft>
              <a:buClrTx/>
              <a:buFont typeface="Arial" pitchFamily="34" charset="0"/>
              <a:buChar cha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12"/>
          </p:nvPr>
        </p:nvSpPr>
        <p:spPr>
          <a:xfrm>
            <a:off x="4648200" y="1066800"/>
            <a:ext cx="4038600" cy="5056632"/>
          </a:xfrm>
          <a:prstGeom prst="rect">
            <a:avLst/>
          </a:prstGeom>
        </p:spPr>
        <p:txBody>
          <a:bodyPr/>
          <a:lstStyle>
            <a:lvl1pPr marL="233363" marR="0" indent="-233363" defTabSz="914400" eaLnBrk="1" fontAlgn="auto" latinLnBrk="0" hangingPunct="1">
              <a:lnSpc>
                <a:spcPct val="100000"/>
              </a:lnSpc>
              <a:spcBef>
                <a:spcPts val="600"/>
              </a:spcBef>
              <a:spcAft>
                <a:spcPts val="600"/>
              </a:spcAft>
              <a:buClr>
                <a:srgbClr val="728977"/>
              </a:buClr>
              <a:buSzTx/>
              <a:buFont typeface="Wingdings" pitchFamily="2" charset="2"/>
              <a:buChar char="§"/>
              <a:tabLst/>
              <a:defRPr sz="2200">
                <a:latin typeface="Arial" pitchFamily="34" charset="0"/>
                <a:cs typeface="Arial" pitchFamily="34" charset="0"/>
              </a:defRPr>
            </a:lvl1pPr>
            <a:lvl2pPr marL="457200" marR="0" indent="-223838" defTabSz="914400" eaLnBrk="1" fontAlgn="auto" latinLnBrk="0" hangingPunct="1">
              <a:lnSpc>
                <a:spcPct val="100000"/>
              </a:lnSpc>
              <a:spcBef>
                <a:spcPts val="600"/>
              </a:spcBef>
              <a:spcAft>
                <a:spcPts val="600"/>
              </a:spcAft>
              <a:buClr>
                <a:srgbClr val="728977"/>
              </a:buClr>
              <a:buSzTx/>
              <a:buFontTx/>
              <a:buChar char="–"/>
              <a:tabLst/>
              <a:defRPr sz="2000">
                <a:latin typeface="Arial" pitchFamily="34" charset="0"/>
                <a:cs typeface="Arial" pitchFamily="34" charset="0"/>
              </a:defRPr>
            </a:lvl2pPr>
            <a:lvl3pPr marL="631825" marR="0" indent="-174625" defTabSz="914400" eaLnBrk="1" fontAlgn="auto" latinLnBrk="0" hangingPunct="1">
              <a:lnSpc>
                <a:spcPct val="100000"/>
              </a:lnSpc>
              <a:spcBef>
                <a:spcPts val="600"/>
              </a:spcBef>
              <a:spcAft>
                <a:spcPts val="600"/>
              </a:spcAft>
              <a:buClr>
                <a:srgbClr val="728977"/>
              </a:buClr>
              <a:buSzTx/>
              <a:buFont typeface="Arial" pitchFamily="34" charset="0"/>
              <a:buChar char="−"/>
              <a:tabLst/>
              <a:defRPr sz="2000">
                <a:latin typeface="Arial" pitchFamily="34" charset="0"/>
                <a:cs typeface="Arial" pitchFamily="34" charset="0"/>
              </a:defRPr>
            </a:lvl3pPr>
            <a:lvl4pPr marL="855663" marR="0" indent="-223838" defTabSz="914400" eaLnBrk="1" fontAlgn="auto" latinLnBrk="0" hangingPunct="1">
              <a:lnSpc>
                <a:spcPct val="100000"/>
              </a:lnSpc>
              <a:spcBef>
                <a:spcPts val="600"/>
              </a:spcBef>
              <a:spcAft>
                <a:spcPts val="600"/>
              </a:spcAft>
              <a:buClr>
                <a:srgbClr val="728977"/>
              </a:buClr>
              <a:buSzTx/>
              <a:buFont typeface="Arial" pitchFamily="34" charset="0"/>
              <a:buChar char="–"/>
              <a:tabLst/>
              <a:defRPr sz="2000">
                <a:latin typeface="Arial" pitchFamily="34" charset="0"/>
                <a:cs typeface="Arial" pitchFamily="34" charset="0"/>
              </a:defRPr>
            </a:lvl4pPr>
            <a:lvl5pPr marL="1031875" indent="-176213">
              <a:buClrTx/>
              <a:buFont typeface="Arial" pitchFamily="34" charset="0"/>
              <a:buChar cha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02021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a:prstGeom prst="rect">
            <a:avLst/>
          </a:prstGeom>
        </p:spPr>
        <p:txBody>
          <a:bodyPr>
            <a:normAutofit/>
          </a:bodyPr>
          <a:lstStyle>
            <a:lvl1pPr>
              <a:defRPr sz="3200" b="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E679C8-63CA-4522-B8A5-300E6731A71C}" type="slidenum">
              <a:rPr lang="en-US" smtClean="0"/>
              <a:pPr/>
              <a:t>‹#›</a:t>
            </a:fld>
            <a:endParaRPr lang="en-US" dirty="0"/>
          </a:p>
        </p:txBody>
      </p:sp>
      <p:sp>
        <p:nvSpPr>
          <p:cNvPr id="4" name="Text Placeholder 4"/>
          <p:cNvSpPr>
            <a:spLocks noGrp="1"/>
          </p:cNvSpPr>
          <p:nvPr>
            <p:ph type="body" sz="quarter" idx="11"/>
          </p:nvPr>
        </p:nvSpPr>
        <p:spPr>
          <a:xfrm>
            <a:off x="457200" y="1066800"/>
            <a:ext cx="8305800" cy="4953000"/>
          </a:xfrm>
          <a:prstGeom prst="rect">
            <a:avLst/>
          </a:prstGeom>
        </p:spPr>
        <p:txBody>
          <a:bodyPr/>
          <a:lstStyle>
            <a:lvl1pPr marL="457200" indent="-457200">
              <a:lnSpc>
                <a:spcPct val="100000"/>
              </a:lnSpc>
              <a:spcBef>
                <a:spcPts val="600"/>
              </a:spcBef>
              <a:spcAft>
                <a:spcPts val="600"/>
              </a:spcAft>
              <a:buClr>
                <a:srgbClr val="6B8A7A"/>
              </a:buClr>
              <a:buFont typeface="Wingdings" pitchFamily="2" charset="2"/>
              <a:buChar char="§"/>
              <a:defRPr sz="2600">
                <a:latin typeface="Arial" pitchFamily="34" charset="0"/>
                <a:cs typeface="Arial" pitchFamily="34" charset="0"/>
              </a:defRPr>
            </a:lvl1pPr>
            <a:lvl2pPr marL="685800" indent="-228600">
              <a:lnSpc>
                <a:spcPct val="100000"/>
              </a:lnSpc>
              <a:spcBef>
                <a:spcPts val="600"/>
              </a:spcBef>
              <a:spcAft>
                <a:spcPts val="600"/>
              </a:spcAft>
              <a:buClr>
                <a:srgbClr val="6B8A7A"/>
              </a:buClr>
              <a:buFont typeface="Arial" pitchFamily="34" charset="0"/>
              <a:buChar char="−"/>
              <a:defRPr sz="2400">
                <a:latin typeface="Arial" pitchFamily="34" charset="0"/>
                <a:cs typeface="Arial" pitchFamily="34" charset="0"/>
              </a:defRPr>
            </a:lvl2pPr>
            <a:lvl3pPr marL="914400" indent="-228600">
              <a:lnSpc>
                <a:spcPct val="100000"/>
              </a:lnSpc>
              <a:spcBef>
                <a:spcPts val="600"/>
              </a:spcBef>
              <a:spcAft>
                <a:spcPts val="600"/>
              </a:spcAft>
              <a:buClr>
                <a:srgbClr val="6B8A7A"/>
              </a:buClr>
              <a:buFont typeface="Arial" pitchFamily="34" charset="0"/>
              <a:buChar char="−"/>
              <a:defRPr sz="2200">
                <a:latin typeface="Arial" pitchFamily="34" charset="0"/>
                <a:cs typeface="Arial" pitchFamily="34" charset="0"/>
              </a:defRPr>
            </a:lvl3pPr>
            <a:lvl4pPr marL="1143000" indent="-228600">
              <a:lnSpc>
                <a:spcPct val="100000"/>
              </a:lnSpc>
              <a:spcBef>
                <a:spcPts val="600"/>
              </a:spcBef>
              <a:spcAft>
                <a:spcPts val="600"/>
              </a:spcAft>
              <a:buClr>
                <a:srgbClr val="6B8A7A"/>
              </a:buClr>
              <a:buFont typeface="Arial" pitchFamily="34" charset="0"/>
              <a:buChar char="−"/>
              <a:defRPr sz="2000">
                <a:latin typeface="Arial" pitchFamily="34" charset="0"/>
                <a:cs typeface="Arial" pitchFamily="34" charset="0"/>
              </a:defRPr>
            </a:lvl4pPr>
            <a:lvl5pPr marL="1031875" indent="-176213">
              <a:buClrTx/>
              <a:buFont typeface="Arial" pitchFamily="34" charset="0"/>
              <a:buChar cha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020216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EE679C8-63CA-4522-B8A5-300E6731A71C}" type="slidenum">
              <a:rPr lang="en-US" smtClean="0"/>
              <a:pPr/>
              <a:t>‹#›</a:t>
            </a:fld>
            <a:endParaRPr lang="en-US" dirty="0"/>
          </a:p>
        </p:txBody>
      </p:sp>
      <p:sp>
        <p:nvSpPr>
          <p:cNvPr id="4" name="Subtitle 5"/>
          <p:cNvSpPr txBox="1">
            <a:spLocks/>
          </p:cNvSpPr>
          <p:nvPr userDrawn="1"/>
        </p:nvSpPr>
        <p:spPr>
          <a:xfrm>
            <a:off x="1143000" y="3962400"/>
            <a:ext cx="8001000" cy="762000"/>
          </a:xfrm>
          <a:prstGeom prst="rect">
            <a:avLst/>
          </a:prstGeom>
        </p:spPr>
        <p:txBody>
          <a:bodyPr>
            <a:normAutofit fontScale="25000" lnSpcReduction="2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Title </a:t>
            </a:r>
            <a:endParaRPr kumimoji="0" lang="en-US" sz="128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Text Placeholder 6"/>
          <p:cNvSpPr txBox="1">
            <a:spLocks/>
          </p:cNvSpPr>
          <p:nvPr userDrawn="1"/>
        </p:nvSpPr>
        <p:spPr>
          <a:xfrm>
            <a:off x="1143000" y="4953000"/>
            <a:ext cx="8001000" cy="17526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Subtitle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Date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ubtitle 5"/>
          <p:cNvSpPr txBox="1">
            <a:spLocks/>
          </p:cNvSpPr>
          <p:nvPr userDrawn="1"/>
        </p:nvSpPr>
        <p:spPr>
          <a:xfrm>
            <a:off x="685800" y="3505200"/>
            <a:ext cx="8001000" cy="762000"/>
          </a:xfrm>
          <a:prstGeom prst="rect">
            <a:avLst/>
          </a:prstGeom>
        </p:spPr>
        <p:txBody>
          <a:bodyPr>
            <a:normAutofit fontScale="25000" lnSpcReduction="2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Title </a:t>
            </a:r>
            <a:endParaRPr kumimoji="0" lang="en-US" sz="128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Text Placeholder 6"/>
          <p:cNvSpPr txBox="1">
            <a:spLocks/>
          </p:cNvSpPr>
          <p:nvPr userDrawn="1"/>
        </p:nvSpPr>
        <p:spPr>
          <a:xfrm>
            <a:off x="685800" y="4495800"/>
            <a:ext cx="8001000" cy="17526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Subtitle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Date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457200" y="274638"/>
            <a:ext cx="8229600" cy="792162"/>
          </a:xfrm>
          <a:prstGeom prst="rect">
            <a:avLst/>
          </a:prstGeom>
        </p:spPr>
        <p:txBody>
          <a:bodyPr/>
          <a:lstStyle>
            <a:lvl1pPr>
              <a:defRPr sz="3200" b="0"/>
            </a:lvl1pPr>
          </a:lstStyle>
          <a:p>
            <a:r>
              <a:rPr lang="en-US" smtClean="0"/>
              <a:t>Click to edit Master title style</a:t>
            </a:r>
            <a:endParaRPr lang="en-US"/>
          </a:p>
        </p:txBody>
      </p:sp>
    </p:spTree>
    <p:extLst>
      <p:ext uri="{BB962C8B-B14F-4D97-AF65-F5344CB8AC3E}">
        <p14:creationId xmlns:p14="http://schemas.microsoft.com/office/powerpoint/2010/main" val="35020216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758825"/>
          </a:xfrm>
          <a:prstGeom prst="rect">
            <a:avLst/>
          </a:prstGeom>
        </p:spPr>
        <p:txBody>
          <a:bodyPr/>
          <a:lstStyle>
            <a:lvl1pPr>
              <a:defRPr b="1">
                <a:solidFill>
                  <a:schemeClr val="accent1">
                    <a:lumMod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a:prstGeom prst="rect">
            <a:avLst/>
          </a:prstGeom>
        </p:spPr>
        <p:txBody>
          <a:bodyPr/>
          <a:lstStyle>
            <a:lvl1pPr marL="273050" indent="-273050">
              <a:buClr>
                <a:schemeClr val="accent1">
                  <a:lumMod val="75000"/>
                </a:schemeClr>
              </a:buClr>
              <a:buSzPct val="90000"/>
              <a:buFont typeface="Fleur de Lys" pitchFamily="2" charset="0"/>
              <a:buChar char="B"/>
              <a:defRPr/>
            </a:lvl1pPr>
            <a:lvl2pPr>
              <a:buClr>
                <a:schemeClr val="accent3">
                  <a:lumMod val="50000"/>
                </a:schemeClr>
              </a:buCl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77941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tif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ChangeArrowheads="1"/>
          </p:cNvSpPr>
          <p:nvPr userDrawn="1"/>
        </p:nvSpPr>
        <p:spPr bwMode="auto">
          <a:xfrm>
            <a:off x="0" y="1680160"/>
            <a:ext cx="9144000" cy="109728"/>
          </a:xfrm>
          <a:prstGeom prst="rect">
            <a:avLst/>
          </a:prstGeom>
          <a:solidFill>
            <a:srgbClr val="7D9DC0"/>
          </a:solidFill>
          <a:ln w="9525">
            <a:noFill/>
            <a:miter lim="800000"/>
            <a:headEnd/>
            <a:tailEnd/>
          </a:ln>
        </p:spPr>
        <p:txBody>
          <a:bodyPr wrap="none" anchor="ctr"/>
          <a:lstStyle/>
          <a:p>
            <a:endParaRPr lang="en-US" dirty="0"/>
          </a:p>
        </p:txBody>
      </p:sp>
      <p:sp>
        <p:nvSpPr>
          <p:cNvPr id="11" name="Rectangle 2"/>
          <p:cNvSpPr>
            <a:spLocks noChangeArrowheads="1"/>
          </p:cNvSpPr>
          <p:nvPr userDrawn="1"/>
        </p:nvSpPr>
        <p:spPr bwMode="auto">
          <a:xfrm>
            <a:off x="0" y="3685736"/>
            <a:ext cx="9144000" cy="3172264"/>
          </a:xfrm>
          <a:prstGeom prst="rect">
            <a:avLst/>
          </a:prstGeom>
          <a:solidFill>
            <a:srgbClr val="2E353A"/>
          </a:solidFill>
          <a:ln w="9525">
            <a:noFill/>
            <a:miter lim="800000"/>
            <a:headEnd/>
            <a:tailEnd/>
          </a:ln>
        </p:spPr>
        <p:txBody>
          <a:bodyPr wrap="none" anchor="ctr"/>
          <a:lstStyle/>
          <a:p>
            <a:endParaRPr lang="en-US" dirty="0"/>
          </a:p>
        </p:txBody>
      </p:sp>
      <p:sp>
        <p:nvSpPr>
          <p:cNvPr id="20" name="Line 102"/>
          <p:cNvSpPr>
            <a:spLocks noChangeShapeType="1"/>
          </p:cNvSpPr>
          <p:nvPr userDrawn="1"/>
        </p:nvSpPr>
        <p:spPr bwMode="auto">
          <a:xfrm flipH="1">
            <a:off x="1143000" y="5029200"/>
            <a:ext cx="8001000" cy="0"/>
          </a:xfrm>
          <a:prstGeom prst="line">
            <a:avLst/>
          </a:prstGeom>
          <a:noFill/>
          <a:ln w="9525">
            <a:solidFill>
              <a:schemeClr val="bg1"/>
            </a:solidFill>
            <a:round/>
            <a:headEnd/>
            <a:tailEnd/>
          </a:ln>
        </p:spPr>
        <p:txBody>
          <a:bodyPr/>
          <a:lstStyle/>
          <a:p>
            <a:endParaRPr lang="en-US" dirty="0"/>
          </a:p>
        </p:txBody>
      </p:sp>
      <p:pic>
        <p:nvPicPr>
          <p:cNvPr id="14" name="Picture 13" descr="HW_36667_MarquetteInterchange_WI_2009_112 TH_1.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1819072"/>
            <a:ext cx="9144000" cy="1838528"/>
          </a:xfrm>
          <a:prstGeom prst="rect">
            <a:avLst/>
          </a:prstGeom>
        </p:spPr>
      </p:pic>
      <p:pic>
        <p:nvPicPr>
          <p:cNvPr id="1026" name="Picture 2" descr="C:\Users\bdefee\Documents\Documents\HNTB_Logos\HNTB_2Color_large.t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5098" y="746918"/>
            <a:ext cx="2305050" cy="6397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9"/>
          <p:cNvSpPr>
            <a:spLocks noGrp="1" noChangeArrowheads="1"/>
          </p:cNvSpPr>
          <p:nvPr>
            <p:ph type="sldNum" sz="quarter" idx="4"/>
          </p:nvPr>
        </p:nvSpPr>
        <p:spPr bwMode="auto">
          <a:xfrm>
            <a:off x="76200" y="632460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800" b="0">
                <a:latin typeface="Arial Narrow" pitchFamily="34" charset="0"/>
              </a:defRPr>
            </a:lvl1pPr>
          </a:lstStyle>
          <a:p>
            <a:fld id="{BEE679C8-63CA-4522-B8A5-300E6731A71C}" type="slidenum">
              <a:rPr lang="en-US"/>
              <a:pPr/>
              <a:t>‹#›</a:t>
            </a:fld>
            <a:endParaRPr lang="en-US" dirty="0"/>
          </a:p>
        </p:txBody>
      </p:sp>
      <p:sp>
        <p:nvSpPr>
          <p:cNvPr id="8" name="Line 25"/>
          <p:cNvSpPr>
            <a:spLocks noChangeShapeType="1"/>
          </p:cNvSpPr>
          <p:nvPr userDrawn="1"/>
        </p:nvSpPr>
        <p:spPr bwMode="auto">
          <a:xfrm flipH="1">
            <a:off x="457200" y="914400"/>
            <a:ext cx="8686800" cy="0"/>
          </a:xfrm>
          <a:prstGeom prst="line">
            <a:avLst/>
          </a:prstGeom>
          <a:noFill/>
          <a:ln w="9525">
            <a:solidFill>
              <a:schemeClr val="tx1"/>
            </a:solidFill>
            <a:round/>
            <a:headEnd/>
            <a:tailEnd/>
          </a:ln>
          <a:effectLst/>
        </p:spPr>
        <p:txBody>
          <a:bodyPr/>
          <a:lstStyle/>
          <a:p>
            <a:endParaRPr lang="en-US" dirty="0"/>
          </a:p>
        </p:txBody>
      </p:sp>
      <p:sp>
        <p:nvSpPr>
          <p:cNvPr id="10" name="Line 27"/>
          <p:cNvSpPr>
            <a:spLocks noChangeShapeType="1"/>
          </p:cNvSpPr>
          <p:nvPr userDrawn="1"/>
        </p:nvSpPr>
        <p:spPr bwMode="auto">
          <a:xfrm flipH="1">
            <a:off x="0" y="6324600"/>
            <a:ext cx="7543800" cy="0"/>
          </a:xfrm>
          <a:prstGeom prst="line">
            <a:avLst/>
          </a:prstGeom>
          <a:noFill/>
          <a:ln w="9525">
            <a:solidFill>
              <a:schemeClr val="tx1"/>
            </a:solidFill>
            <a:round/>
            <a:headEnd/>
            <a:tailEnd/>
          </a:ln>
          <a:effectLst/>
        </p:spPr>
        <p:txBody>
          <a:bodyPr/>
          <a:lstStyle/>
          <a:p>
            <a:endParaRPr lang="en-US" dirty="0"/>
          </a:p>
        </p:txBody>
      </p:sp>
      <p:pic>
        <p:nvPicPr>
          <p:cNvPr id="2051" name="Picture 3" descr="C:\Users\bdefee\Documents\Documents\HNTB_Logos\HNTB_2Color_large.t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96200" y="6338196"/>
            <a:ext cx="1274762" cy="35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095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hf hdr="0" ftr="0" dt="0"/>
  <p:txStyles>
    <p:titleStyle>
      <a:lvl1pPr>
        <a:defRPr sz="2400" b="1">
          <a:latin typeface="Arial" pitchFamily="34" charset="0"/>
          <a:cs typeface="Arial" pitchFamily="34" charset="0"/>
        </a:defRPr>
      </a:lvl1pPr>
    </p:titleStyle>
    <p:bodyStyle>
      <a:lvl1pPr marL="233363" indent="-233363">
        <a:lnSpc>
          <a:spcPct val="150000"/>
        </a:lnSpc>
        <a:buClr>
          <a:srgbClr val="728977"/>
        </a:buClr>
        <a:buFont typeface="Wingdings" pitchFamily="2" charset="2"/>
        <a:buChar char="§"/>
        <a:defRPr sz="2200">
          <a:latin typeface="Arial" pitchFamily="34" charset="0"/>
          <a:cs typeface="Arial" pitchFamily="34" charset="0"/>
        </a:defRPr>
      </a:lvl1pPr>
      <a:lvl2pPr marL="457200" indent="-223838">
        <a:lnSpc>
          <a:spcPct val="150000"/>
        </a:lnSpc>
        <a:buClr>
          <a:srgbClr val="728977"/>
        </a:buClr>
        <a:buFontTx/>
        <a:buChar char="–"/>
        <a:defRPr sz="2000"/>
      </a:lvl2pPr>
      <a:lvl3pPr marL="631825" indent="-174625">
        <a:lnSpc>
          <a:spcPct val="150000"/>
        </a:lnSpc>
        <a:buClr>
          <a:srgbClr val="728977"/>
        </a:buClr>
        <a:buFont typeface="Wingdings" pitchFamily="2" charset="2"/>
        <a:buChar char="§"/>
        <a:defRPr sz="2000">
          <a:latin typeface="Arial" pitchFamily="34" charset="0"/>
          <a:cs typeface="Arial" pitchFamily="34" charset="0"/>
        </a:defRPr>
      </a:lvl3pPr>
      <a:lvl4pPr marL="855663" indent="-223838">
        <a:lnSpc>
          <a:spcPct val="150000"/>
        </a:lnSpc>
        <a:buClr>
          <a:srgbClr val="728977"/>
        </a:buClr>
        <a:buFont typeface="Arial" pitchFamily="34" charset="0"/>
        <a:buChar char="–"/>
        <a:defRPr>
          <a:latin typeface="Arial" pitchFamily="34" charset="0"/>
          <a:cs typeface="Arial" pitchFamily="34" charset="0"/>
        </a:defRPr>
      </a:lvl4pPr>
      <a:lvl5pPr marL="1031875" indent="-176213">
        <a:lnSpc>
          <a:spcPct val="150000"/>
        </a:lnSpc>
        <a:buClr>
          <a:srgbClr val="728977"/>
        </a:buClr>
        <a:buFont typeface="Wingdings" pitchFamily="2" charset="2"/>
        <a:buChar char="§"/>
        <a:defRPr>
          <a:latin typeface="Arial" pitchFamily="34" charset="0"/>
          <a:cs typeface="Arial" pitchFamily="34" charset="0"/>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October 20, 2015</a:t>
            </a:r>
          </a:p>
          <a:p>
            <a:r>
              <a:rPr lang="en-US" dirty="0" smtClean="0">
                <a:solidFill>
                  <a:srgbClr val="FF0000"/>
                </a:solidFill>
              </a:rPr>
              <a:t>LTA Briefing</a:t>
            </a:r>
            <a:endParaRPr lang="en-US" dirty="0">
              <a:solidFill>
                <a:srgbClr val="FF0000"/>
              </a:solidFill>
            </a:endParaRPr>
          </a:p>
        </p:txBody>
      </p:sp>
      <p:sp>
        <p:nvSpPr>
          <p:cNvPr id="5" name="Text Placeholder 4"/>
          <p:cNvSpPr>
            <a:spLocks noGrp="1"/>
          </p:cNvSpPr>
          <p:nvPr>
            <p:ph type="body" sz="quarter" idx="12"/>
          </p:nvPr>
        </p:nvSpPr>
        <p:spPr>
          <a:xfrm>
            <a:off x="1147864" y="3581400"/>
            <a:ext cx="7391400" cy="1524000"/>
          </a:xfrm>
        </p:spPr>
        <p:txBody>
          <a:bodyPr/>
          <a:lstStyle/>
          <a:p>
            <a:r>
              <a:rPr lang="en-US" dirty="0" smtClean="0"/>
              <a:t>Baton Rouge Urban Renewal and Mobility Plan (BUMP) Unsolicited P3 Proposal</a:t>
            </a:r>
            <a:endParaRPr lang="en-US" dirty="0"/>
          </a:p>
        </p:txBody>
      </p:sp>
    </p:spTree>
    <p:extLst>
      <p:ext uri="{BB962C8B-B14F-4D97-AF65-F5344CB8AC3E}">
        <p14:creationId xmlns:p14="http://schemas.microsoft.com/office/powerpoint/2010/main" val="1635687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Routine Operations &amp; Maintenance Estimate</a:t>
            </a:r>
            <a:endParaRPr lang="en-US" dirty="0"/>
          </a:p>
        </p:txBody>
      </p:sp>
      <p:sp>
        <p:nvSpPr>
          <p:cNvPr id="3" name="Text Placeholder 2"/>
          <p:cNvSpPr>
            <a:spLocks noGrp="1"/>
          </p:cNvSpPr>
          <p:nvPr>
            <p:ph type="body" sz="quarter" idx="11"/>
          </p:nvPr>
        </p:nvSpPr>
        <p:spPr>
          <a:xfrm>
            <a:off x="457200" y="1066800"/>
            <a:ext cx="4648200" cy="4800600"/>
          </a:xfrm>
        </p:spPr>
        <p:txBody>
          <a:bodyPr/>
          <a:lstStyle/>
          <a:p>
            <a:pPr lvl="0">
              <a:buFont typeface="Arial" pitchFamily="34" charset="0"/>
              <a:buChar char="•"/>
            </a:pPr>
            <a:r>
              <a:rPr lang="en-US" sz="2000" b="1" dirty="0" smtClean="0"/>
              <a:t>Methodology</a:t>
            </a:r>
          </a:p>
          <a:p>
            <a:pPr lvl="1">
              <a:buFont typeface="Arial" pitchFamily="34" charset="0"/>
              <a:buChar char="•"/>
            </a:pPr>
            <a:r>
              <a:rPr lang="en-US" sz="1800" dirty="0" smtClean="0"/>
              <a:t>Assumed that only tolled roads would be maintained by concessionaire</a:t>
            </a:r>
          </a:p>
          <a:p>
            <a:pPr lvl="1">
              <a:buFont typeface="Arial" pitchFamily="34" charset="0"/>
              <a:buChar char="•"/>
            </a:pPr>
            <a:r>
              <a:rPr lang="en-US" sz="1800" dirty="0" smtClean="0"/>
              <a:t>LADOTD maintains the frontage roads</a:t>
            </a:r>
          </a:p>
          <a:p>
            <a:pPr>
              <a:buFont typeface="Arial" pitchFamily="34" charset="0"/>
              <a:buChar char="•"/>
            </a:pPr>
            <a:r>
              <a:rPr lang="en-US" sz="2000" b="1" dirty="0" smtClean="0"/>
              <a:t>Routine Maintenance*</a:t>
            </a:r>
          </a:p>
          <a:p>
            <a:pPr lvl="1">
              <a:buFont typeface="Arial" pitchFamily="34" charset="0"/>
              <a:buChar char="•"/>
            </a:pPr>
            <a:r>
              <a:rPr lang="en-US" sz="1800" dirty="0"/>
              <a:t>F</a:t>
            </a:r>
            <a:r>
              <a:rPr lang="en-US" sz="1800" dirty="0" smtClean="0"/>
              <a:t>lat </a:t>
            </a:r>
            <a:r>
              <a:rPr lang="en-US" sz="1800" dirty="0"/>
              <a:t>rate of $30k per lane mile per year (2014 dollars</a:t>
            </a:r>
            <a:r>
              <a:rPr lang="en-US" sz="1800" dirty="0" smtClean="0"/>
              <a:t>)</a:t>
            </a:r>
          </a:p>
          <a:p>
            <a:pPr lvl="1">
              <a:buFont typeface="Arial" pitchFamily="34" charset="0"/>
              <a:buChar char="•"/>
            </a:pPr>
            <a:r>
              <a:rPr lang="en-US" sz="1800" dirty="0" smtClean="0"/>
              <a:t>Ramp-up:  Start at 10% of costs in Year One to full rate ($30k) in Year Ten</a:t>
            </a:r>
          </a:p>
          <a:p>
            <a:pPr lvl="1">
              <a:buFont typeface="Arial" pitchFamily="34" charset="0"/>
              <a:buChar char="•"/>
            </a:pPr>
            <a:r>
              <a:rPr lang="en-US" sz="1800" dirty="0" smtClean="0"/>
              <a:t>Expenses are escalated at 2.5% in the financial feasibility model</a:t>
            </a:r>
          </a:p>
          <a:p>
            <a:endParaRPr lang="en-US" sz="2400" dirty="0" smtClean="0"/>
          </a:p>
          <a:p>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783215204"/>
              </p:ext>
            </p:extLst>
          </p:nvPr>
        </p:nvGraphicFramePr>
        <p:xfrm>
          <a:off x="5284470" y="1066800"/>
          <a:ext cx="3249930" cy="4357744"/>
        </p:xfrm>
        <a:graphic>
          <a:graphicData uri="http://schemas.openxmlformats.org/drawingml/2006/table">
            <a:tbl>
              <a:tblPr firstRow="1" firstCol="1" bandRow="1">
                <a:tableStyleId>{5C22544A-7EE6-4342-B048-85BDC9FD1C3A}</a:tableStyleId>
              </a:tblPr>
              <a:tblGrid>
                <a:gridCol w="1421130"/>
                <a:gridCol w="1828800"/>
              </a:tblGrid>
              <a:tr h="685800">
                <a:tc>
                  <a:txBody>
                    <a:bodyPr/>
                    <a:lstStyle/>
                    <a:p>
                      <a:pPr marL="0" marR="0" algn="ctr">
                        <a:lnSpc>
                          <a:spcPct val="115000"/>
                        </a:lnSpc>
                        <a:spcBef>
                          <a:spcPts val="0"/>
                        </a:spcBef>
                        <a:spcAft>
                          <a:spcPts val="0"/>
                        </a:spcAft>
                      </a:pPr>
                      <a:r>
                        <a:rPr lang="en-US" sz="1400" dirty="0">
                          <a:effectLst/>
                        </a:rPr>
                        <a:t>Year </a:t>
                      </a:r>
                      <a:endParaRPr lang="en-US" sz="1400" dirty="0" smtClean="0">
                        <a:effectLst/>
                      </a:endParaRPr>
                    </a:p>
                    <a:p>
                      <a:pPr marL="0" marR="0" algn="ctr">
                        <a:lnSpc>
                          <a:spcPct val="115000"/>
                        </a:lnSpc>
                        <a:spcBef>
                          <a:spcPts val="0"/>
                        </a:spcBef>
                        <a:spcAft>
                          <a:spcPts val="0"/>
                        </a:spcAft>
                      </a:pPr>
                      <a:r>
                        <a:rPr lang="en-US" sz="1400" dirty="0" smtClean="0">
                          <a:effectLst/>
                        </a:rPr>
                        <a:t>(</a:t>
                      </a:r>
                      <a:r>
                        <a:rPr lang="en-US" sz="1400" dirty="0">
                          <a:effectLst/>
                        </a:rPr>
                        <a:t>Year 1 is 2022)</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Maintenance Expense (2014 dollars)</a:t>
                      </a:r>
                      <a:endParaRPr lang="en-US" sz="1400" dirty="0">
                        <a:effectLst/>
                        <a:latin typeface="Calibri"/>
                        <a:ea typeface="Calibri"/>
                        <a:cs typeface="Times New Roman"/>
                      </a:endParaRPr>
                    </a:p>
                  </a:txBody>
                  <a:tcPr marL="68580" marR="68580" marT="0" marB="0" anchor="ctr"/>
                </a:tc>
              </a:tr>
              <a:tr h="458993">
                <a:tc>
                  <a:txBody>
                    <a:bodyPr/>
                    <a:lstStyle/>
                    <a:p>
                      <a:pPr marL="0" marR="0" algn="ctr">
                        <a:lnSpc>
                          <a:spcPct val="115000"/>
                        </a:lnSpc>
                        <a:spcBef>
                          <a:spcPts val="0"/>
                        </a:spcBef>
                        <a:spcAft>
                          <a:spcPts val="0"/>
                        </a:spcAft>
                      </a:pPr>
                      <a:r>
                        <a:rPr lang="en-US" sz="1400" dirty="0">
                          <a:effectLst/>
                        </a:rPr>
                        <a:t>5</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$1,044,843</a:t>
                      </a:r>
                      <a:endParaRPr lang="en-US" sz="1400" dirty="0">
                        <a:effectLst/>
                        <a:latin typeface="Calibri"/>
                        <a:ea typeface="Calibri"/>
                        <a:cs typeface="Times New Roman"/>
                      </a:endParaRPr>
                    </a:p>
                  </a:txBody>
                  <a:tcPr marL="68580" marR="68580" marT="0" marB="0" anchor="ctr"/>
                </a:tc>
              </a:tr>
              <a:tr h="458993">
                <a:tc>
                  <a:txBody>
                    <a:bodyPr/>
                    <a:lstStyle/>
                    <a:p>
                      <a:pPr marL="0" marR="0" algn="ctr">
                        <a:lnSpc>
                          <a:spcPct val="115000"/>
                        </a:lnSpc>
                        <a:spcBef>
                          <a:spcPts val="0"/>
                        </a:spcBef>
                        <a:spcAft>
                          <a:spcPts val="0"/>
                        </a:spcAft>
                      </a:pPr>
                      <a:r>
                        <a:rPr lang="en-US" sz="1400">
                          <a:effectLst/>
                        </a:rPr>
                        <a:t>10</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$2,089,687</a:t>
                      </a:r>
                      <a:endParaRPr lang="en-US" sz="1400" dirty="0">
                        <a:effectLst/>
                        <a:latin typeface="Calibri"/>
                        <a:ea typeface="Calibri"/>
                        <a:cs typeface="Times New Roman"/>
                      </a:endParaRPr>
                    </a:p>
                  </a:txBody>
                  <a:tcPr marL="68580" marR="68580" marT="0" marB="0" anchor="ctr"/>
                </a:tc>
              </a:tr>
              <a:tr h="458993">
                <a:tc>
                  <a:txBody>
                    <a:bodyPr/>
                    <a:lstStyle/>
                    <a:p>
                      <a:pPr marL="0" marR="0" algn="ctr">
                        <a:lnSpc>
                          <a:spcPct val="115000"/>
                        </a:lnSpc>
                        <a:spcBef>
                          <a:spcPts val="0"/>
                        </a:spcBef>
                        <a:spcAft>
                          <a:spcPts val="0"/>
                        </a:spcAft>
                      </a:pPr>
                      <a:r>
                        <a:rPr lang="en-US" sz="1400">
                          <a:effectLst/>
                        </a:rPr>
                        <a:t>15</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$2,089,687</a:t>
                      </a:r>
                      <a:endParaRPr lang="en-US" sz="1400">
                        <a:effectLst/>
                        <a:latin typeface="Calibri"/>
                        <a:ea typeface="Calibri"/>
                        <a:cs typeface="Times New Roman"/>
                      </a:endParaRPr>
                    </a:p>
                  </a:txBody>
                  <a:tcPr marL="68580" marR="68580" marT="0" marB="0" anchor="ctr"/>
                </a:tc>
              </a:tr>
              <a:tr h="458993">
                <a:tc>
                  <a:txBody>
                    <a:bodyPr/>
                    <a:lstStyle/>
                    <a:p>
                      <a:pPr marL="0" marR="0" algn="ctr">
                        <a:lnSpc>
                          <a:spcPct val="115000"/>
                        </a:lnSpc>
                        <a:spcBef>
                          <a:spcPts val="0"/>
                        </a:spcBef>
                        <a:spcAft>
                          <a:spcPts val="0"/>
                        </a:spcAft>
                      </a:pPr>
                      <a:r>
                        <a:rPr lang="en-US" sz="1400">
                          <a:effectLst/>
                        </a:rPr>
                        <a:t>20</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$2,089,687</a:t>
                      </a:r>
                      <a:endParaRPr lang="en-US" sz="1400" dirty="0">
                        <a:effectLst/>
                        <a:latin typeface="Calibri"/>
                        <a:ea typeface="Calibri"/>
                        <a:cs typeface="Times New Roman"/>
                      </a:endParaRPr>
                    </a:p>
                  </a:txBody>
                  <a:tcPr marL="68580" marR="68580" marT="0" marB="0" anchor="ctr"/>
                </a:tc>
              </a:tr>
              <a:tr h="458993">
                <a:tc>
                  <a:txBody>
                    <a:bodyPr/>
                    <a:lstStyle/>
                    <a:p>
                      <a:pPr marL="0" marR="0" algn="ctr">
                        <a:lnSpc>
                          <a:spcPct val="115000"/>
                        </a:lnSpc>
                        <a:spcBef>
                          <a:spcPts val="0"/>
                        </a:spcBef>
                        <a:spcAft>
                          <a:spcPts val="0"/>
                        </a:spcAft>
                      </a:pPr>
                      <a:r>
                        <a:rPr lang="en-US" sz="1400">
                          <a:effectLst/>
                        </a:rPr>
                        <a:t>25</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$2,089,687</a:t>
                      </a:r>
                      <a:endParaRPr lang="en-US" sz="1400" dirty="0">
                        <a:effectLst/>
                        <a:latin typeface="Calibri"/>
                        <a:ea typeface="Calibri"/>
                        <a:cs typeface="Times New Roman"/>
                      </a:endParaRPr>
                    </a:p>
                  </a:txBody>
                  <a:tcPr marL="68580" marR="68580" marT="0" marB="0" anchor="ctr"/>
                </a:tc>
              </a:tr>
              <a:tr h="458993">
                <a:tc>
                  <a:txBody>
                    <a:bodyPr/>
                    <a:lstStyle/>
                    <a:p>
                      <a:pPr marL="0" marR="0" algn="ctr">
                        <a:lnSpc>
                          <a:spcPct val="115000"/>
                        </a:lnSpc>
                        <a:spcBef>
                          <a:spcPts val="0"/>
                        </a:spcBef>
                        <a:spcAft>
                          <a:spcPts val="0"/>
                        </a:spcAft>
                      </a:pPr>
                      <a:r>
                        <a:rPr lang="en-US" sz="1400">
                          <a:effectLst/>
                        </a:rPr>
                        <a:t>30</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$2,089,687</a:t>
                      </a:r>
                      <a:endParaRPr lang="en-US" sz="1400" dirty="0">
                        <a:effectLst/>
                        <a:latin typeface="Calibri"/>
                        <a:ea typeface="Calibri"/>
                        <a:cs typeface="Times New Roman"/>
                      </a:endParaRPr>
                    </a:p>
                  </a:txBody>
                  <a:tcPr marL="68580" marR="68580" marT="0" marB="0" anchor="ctr"/>
                </a:tc>
              </a:tr>
              <a:tr h="458993">
                <a:tc>
                  <a:txBody>
                    <a:bodyPr/>
                    <a:lstStyle/>
                    <a:p>
                      <a:pPr marL="0" marR="0" algn="ctr">
                        <a:lnSpc>
                          <a:spcPct val="115000"/>
                        </a:lnSpc>
                        <a:spcBef>
                          <a:spcPts val="0"/>
                        </a:spcBef>
                        <a:spcAft>
                          <a:spcPts val="0"/>
                        </a:spcAft>
                      </a:pPr>
                      <a:r>
                        <a:rPr lang="en-US" sz="1400">
                          <a:effectLst/>
                        </a:rPr>
                        <a:t>35</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$2,089,687</a:t>
                      </a:r>
                      <a:endParaRPr lang="en-US" sz="1400" dirty="0">
                        <a:effectLst/>
                        <a:latin typeface="Calibri"/>
                        <a:ea typeface="Calibri"/>
                        <a:cs typeface="Times New Roman"/>
                      </a:endParaRPr>
                    </a:p>
                  </a:txBody>
                  <a:tcPr marL="68580" marR="68580" marT="0" marB="0" anchor="ctr"/>
                </a:tc>
              </a:tr>
              <a:tr h="458993">
                <a:tc>
                  <a:txBody>
                    <a:bodyPr/>
                    <a:lstStyle/>
                    <a:p>
                      <a:pPr marL="0" marR="0" algn="ctr">
                        <a:lnSpc>
                          <a:spcPct val="115000"/>
                        </a:lnSpc>
                        <a:spcBef>
                          <a:spcPts val="0"/>
                        </a:spcBef>
                        <a:spcAft>
                          <a:spcPts val="0"/>
                        </a:spcAft>
                      </a:pPr>
                      <a:r>
                        <a:rPr lang="en-US" sz="1400">
                          <a:effectLst/>
                        </a:rPr>
                        <a:t>40</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$2,089,687</a:t>
                      </a:r>
                      <a:endParaRPr lang="en-US" sz="1400" dirty="0">
                        <a:effectLst/>
                        <a:latin typeface="Calibri"/>
                        <a:ea typeface="Calibri"/>
                        <a:cs typeface="Times New Roman"/>
                      </a:endParaRPr>
                    </a:p>
                  </a:txBody>
                  <a:tcPr marL="68580" marR="68580" marT="0" marB="0" anchor="ctr"/>
                </a:tc>
              </a:tr>
            </a:tbl>
          </a:graphicData>
        </a:graphic>
      </p:graphicFrame>
      <p:sp>
        <p:nvSpPr>
          <p:cNvPr id="5" name="Slide Number Placeholder 4"/>
          <p:cNvSpPr>
            <a:spLocks noGrp="1"/>
          </p:cNvSpPr>
          <p:nvPr>
            <p:ph type="sldNum" sz="quarter" idx="10"/>
          </p:nvPr>
        </p:nvSpPr>
        <p:spPr/>
        <p:txBody>
          <a:bodyPr/>
          <a:lstStyle/>
          <a:p>
            <a:fld id="{BEE679C8-63CA-4522-B8A5-300E6731A71C}" type="slidenum">
              <a:rPr lang="en-US" smtClean="0"/>
              <a:pPr/>
              <a:t>10</a:t>
            </a:fld>
            <a:endParaRPr lang="en-US" dirty="0"/>
          </a:p>
        </p:txBody>
      </p:sp>
      <p:sp>
        <p:nvSpPr>
          <p:cNvPr id="6" name="TextBox 5"/>
          <p:cNvSpPr txBox="1"/>
          <p:nvPr/>
        </p:nvSpPr>
        <p:spPr>
          <a:xfrm>
            <a:off x="914400" y="6031468"/>
            <a:ext cx="3429000" cy="369332"/>
          </a:xfrm>
          <a:prstGeom prst="rect">
            <a:avLst/>
          </a:prstGeom>
          <a:noFill/>
        </p:spPr>
        <p:txBody>
          <a:bodyPr wrap="square" rtlCol="0">
            <a:spAutoFit/>
          </a:bodyPr>
          <a:lstStyle/>
          <a:p>
            <a:r>
              <a:rPr lang="en-US" dirty="0" smtClean="0"/>
              <a:t>*</a:t>
            </a:r>
            <a:r>
              <a:rPr lang="en-US" sz="1600" dirty="0" smtClean="0"/>
              <a:t>Based on industry standards</a:t>
            </a:r>
            <a:endParaRPr lang="en-US" sz="1600" dirty="0"/>
          </a:p>
        </p:txBody>
      </p:sp>
    </p:spTree>
    <p:extLst>
      <p:ext uri="{BB962C8B-B14F-4D97-AF65-F5344CB8AC3E}">
        <p14:creationId xmlns:p14="http://schemas.microsoft.com/office/powerpoint/2010/main" val="2291620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Renewal &amp; Replacement (R&amp;R) Works Estimate</a:t>
            </a:r>
            <a:endParaRPr lang="en-US" dirty="0"/>
          </a:p>
        </p:txBody>
      </p:sp>
      <p:sp>
        <p:nvSpPr>
          <p:cNvPr id="3" name="Text Placeholder 2"/>
          <p:cNvSpPr>
            <a:spLocks noGrp="1"/>
          </p:cNvSpPr>
          <p:nvPr>
            <p:ph type="body" sz="quarter" idx="11"/>
          </p:nvPr>
        </p:nvSpPr>
        <p:spPr>
          <a:xfrm>
            <a:off x="457200" y="1066800"/>
            <a:ext cx="4648200" cy="4800600"/>
          </a:xfrm>
        </p:spPr>
        <p:txBody>
          <a:bodyPr/>
          <a:lstStyle/>
          <a:p>
            <a:pPr lvl="0">
              <a:buFont typeface="Arial" pitchFamily="34" charset="0"/>
              <a:buChar char="•"/>
            </a:pPr>
            <a:r>
              <a:rPr lang="en-US" sz="1800" b="1" dirty="0" smtClean="0"/>
              <a:t>Methodology</a:t>
            </a:r>
          </a:p>
          <a:p>
            <a:pPr lvl="1">
              <a:buFont typeface="Arial" pitchFamily="34" charset="0"/>
              <a:buChar char="•"/>
            </a:pPr>
            <a:r>
              <a:rPr lang="en-US" sz="1600" dirty="0" smtClean="0"/>
              <a:t>Assumed that only tolled roads would be maintained by concessionaire</a:t>
            </a:r>
          </a:p>
          <a:p>
            <a:pPr lvl="1">
              <a:buFont typeface="Arial" pitchFamily="34" charset="0"/>
              <a:buChar char="•"/>
            </a:pPr>
            <a:r>
              <a:rPr lang="en-US" sz="1600" dirty="0" smtClean="0"/>
              <a:t>LADOTD </a:t>
            </a:r>
            <a:r>
              <a:rPr lang="en-US" sz="1600" dirty="0"/>
              <a:t>maintains the frontage </a:t>
            </a:r>
            <a:r>
              <a:rPr lang="en-US" sz="1600" dirty="0" smtClean="0"/>
              <a:t>roads</a:t>
            </a:r>
          </a:p>
          <a:p>
            <a:pPr>
              <a:buFont typeface="Arial" pitchFamily="34" charset="0"/>
              <a:buChar char="•"/>
            </a:pPr>
            <a:r>
              <a:rPr lang="en-US" sz="1800" b="1" dirty="0" smtClean="0"/>
              <a:t>R&amp;R Works*</a:t>
            </a:r>
          </a:p>
          <a:p>
            <a:pPr lvl="1">
              <a:buFont typeface="Arial" pitchFamily="34" charset="0"/>
              <a:buChar char="•"/>
            </a:pPr>
            <a:r>
              <a:rPr lang="en-US" sz="1600" dirty="0" smtClean="0"/>
              <a:t>Annual R&amp;R </a:t>
            </a:r>
            <a:r>
              <a:rPr lang="en-US" sz="1600" dirty="0"/>
              <a:t>costs to equal 0.05% of cumulative construction costs annually beginning 10 years after initial </a:t>
            </a:r>
            <a:r>
              <a:rPr lang="en-US" sz="1600" dirty="0" smtClean="0"/>
              <a:t>construction</a:t>
            </a:r>
          </a:p>
          <a:p>
            <a:pPr lvl="1">
              <a:buFont typeface="Arial" pitchFamily="34" charset="0"/>
              <a:buChar char="•"/>
            </a:pPr>
            <a:r>
              <a:rPr lang="en-US" sz="1600" dirty="0" smtClean="0"/>
              <a:t>Ramp-up:  Costs grow at 0.05% until reaching 0.75% annually</a:t>
            </a:r>
          </a:p>
          <a:p>
            <a:pPr lvl="1">
              <a:buFont typeface="Arial" pitchFamily="34" charset="0"/>
              <a:buChar char="•"/>
            </a:pPr>
            <a:r>
              <a:rPr lang="en-US" sz="1600" dirty="0"/>
              <a:t>Expenses are escalated at 2.5% in the financial feasibility model</a:t>
            </a:r>
          </a:p>
          <a:p>
            <a:pPr lvl="1">
              <a:buFont typeface="Arial" pitchFamily="34" charset="0"/>
              <a:buChar char="•"/>
            </a:pPr>
            <a:endParaRPr lang="en-US" sz="1800" dirty="0" smtClean="0"/>
          </a:p>
          <a:p>
            <a:endParaRPr lang="en-US" sz="2000" dirty="0" smtClean="0"/>
          </a:p>
          <a:p>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3270527903"/>
              </p:ext>
            </p:extLst>
          </p:nvPr>
        </p:nvGraphicFramePr>
        <p:xfrm>
          <a:off x="5105400" y="1066798"/>
          <a:ext cx="3505200" cy="4609458"/>
        </p:xfrm>
        <a:graphic>
          <a:graphicData uri="http://schemas.openxmlformats.org/drawingml/2006/table">
            <a:tbl>
              <a:tblPr firstRow="1" firstCol="1" bandRow="1">
                <a:tableStyleId>{5C22544A-7EE6-4342-B048-85BDC9FD1C3A}</a:tableStyleId>
              </a:tblPr>
              <a:tblGrid>
                <a:gridCol w="914400"/>
                <a:gridCol w="1422400"/>
                <a:gridCol w="1168400"/>
              </a:tblGrid>
              <a:tr h="533402">
                <a:tc>
                  <a:txBody>
                    <a:bodyPr/>
                    <a:lstStyle/>
                    <a:p>
                      <a:pPr marL="0" marR="0" algn="ctr">
                        <a:lnSpc>
                          <a:spcPct val="115000"/>
                        </a:lnSpc>
                        <a:spcBef>
                          <a:spcPts val="0"/>
                        </a:spcBef>
                        <a:spcAft>
                          <a:spcPts val="0"/>
                        </a:spcAft>
                      </a:pPr>
                      <a:r>
                        <a:rPr lang="en-US" sz="1600" dirty="0">
                          <a:effectLst/>
                        </a:rPr>
                        <a:t>Year</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Expense (2014 dollars)</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increase</a:t>
                      </a:r>
                      <a:endParaRPr lang="en-US" sz="1600">
                        <a:effectLst/>
                        <a:latin typeface="Calibri"/>
                        <a:ea typeface="Calibri"/>
                        <a:cs typeface="Times New Roman"/>
                      </a:endParaRPr>
                    </a:p>
                  </a:txBody>
                  <a:tcPr marL="68580" marR="68580" marT="0" marB="0"/>
                </a:tc>
              </a:tr>
              <a:tr h="508142">
                <a:tc>
                  <a:txBody>
                    <a:bodyPr/>
                    <a:lstStyle/>
                    <a:p>
                      <a:pPr marL="0" marR="0" algn="ctr">
                        <a:lnSpc>
                          <a:spcPct val="115000"/>
                        </a:lnSpc>
                        <a:spcBef>
                          <a:spcPts val="0"/>
                        </a:spcBef>
                        <a:spcAft>
                          <a:spcPts val="0"/>
                        </a:spcAft>
                      </a:pPr>
                      <a:r>
                        <a:rPr lang="en-US" sz="1600" dirty="0">
                          <a:effectLst/>
                        </a:rPr>
                        <a:t>5</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$2,410,000</a:t>
                      </a:r>
                      <a:endParaRPr lang="en-US" sz="1600" dirty="0">
                        <a:effectLst/>
                        <a:latin typeface="Calibri"/>
                        <a:ea typeface="Calibri"/>
                        <a:cs typeface="Times New Roman"/>
                      </a:endParaRPr>
                    </a:p>
                  </a:txBody>
                  <a:tcPr marL="68580" marR="68580" marT="0" marB="0" anchor="ctr"/>
                </a:tc>
                <a:tc>
                  <a:txBody>
                    <a:bodyPr/>
                    <a:lstStyle/>
                    <a:p>
                      <a:endParaRPr lang="en-US" sz="1600" dirty="0">
                        <a:effectLst/>
                        <a:latin typeface="Calibri"/>
                      </a:endParaRPr>
                    </a:p>
                  </a:txBody>
                  <a:tcPr marL="68580" marR="68580" marT="0" marB="0" anchor="ctr"/>
                </a:tc>
              </a:tr>
              <a:tr h="508142">
                <a:tc>
                  <a:txBody>
                    <a:bodyPr/>
                    <a:lstStyle/>
                    <a:p>
                      <a:pPr marL="0" marR="0" algn="ctr">
                        <a:lnSpc>
                          <a:spcPct val="115000"/>
                        </a:lnSpc>
                        <a:spcBef>
                          <a:spcPts val="0"/>
                        </a:spcBef>
                        <a:spcAft>
                          <a:spcPts val="0"/>
                        </a:spcAft>
                      </a:pPr>
                      <a:r>
                        <a:rPr lang="en-US" sz="1600">
                          <a:effectLst/>
                        </a:rPr>
                        <a:t>10</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$2,410,000</a:t>
                      </a:r>
                      <a:endParaRPr lang="en-US" sz="1600" dirty="0">
                        <a:effectLst/>
                        <a:latin typeface="Calibri"/>
                        <a:ea typeface="Calibri"/>
                        <a:cs typeface="Times New Roman"/>
                      </a:endParaRPr>
                    </a:p>
                  </a:txBody>
                  <a:tcPr marL="68580" marR="68580" marT="0" marB="0" anchor="ctr"/>
                </a:tc>
                <a:tc>
                  <a:txBody>
                    <a:bodyPr/>
                    <a:lstStyle/>
                    <a:p>
                      <a:endParaRPr lang="en-US" sz="1600">
                        <a:effectLst/>
                        <a:latin typeface="Calibri"/>
                      </a:endParaRPr>
                    </a:p>
                  </a:txBody>
                  <a:tcPr marL="68580" marR="68580" marT="0" marB="0" anchor="ctr"/>
                </a:tc>
              </a:tr>
              <a:tr h="508142">
                <a:tc>
                  <a:txBody>
                    <a:bodyPr/>
                    <a:lstStyle/>
                    <a:p>
                      <a:pPr marL="0" marR="0" algn="ctr">
                        <a:lnSpc>
                          <a:spcPct val="115000"/>
                        </a:lnSpc>
                        <a:spcBef>
                          <a:spcPts val="0"/>
                        </a:spcBef>
                        <a:spcAft>
                          <a:spcPts val="0"/>
                        </a:spcAft>
                      </a:pPr>
                      <a:r>
                        <a:rPr lang="en-US" sz="1600">
                          <a:effectLst/>
                        </a:rPr>
                        <a:t>15</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$2,595,939</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0.025</a:t>
                      </a:r>
                      <a:endParaRPr lang="en-US" sz="1600">
                        <a:effectLst/>
                        <a:latin typeface="Calibri"/>
                        <a:ea typeface="Calibri"/>
                        <a:cs typeface="Times New Roman"/>
                      </a:endParaRPr>
                    </a:p>
                  </a:txBody>
                  <a:tcPr marL="68580" marR="68580" marT="0" marB="0" anchor="ctr"/>
                </a:tc>
              </a:tr>
              <a:tr h="508142">
                <a:tc>
                  <a:txBody>
                    <a:bodyPr/>
                    <a:lstStyle/>
                    <a:p>
                      <a:pPr marL="0" marR="0" algn="ctr">
                        <a:lnSpc>
                          <a:spcPct val="115000"/>
                        </a:lnSpc>
                        <a:spcBef>
                          <a:spcPts val="0"/>
                        </a:spcBef>
                        <a:spcAft>
                          <a:spcPts val="0"/>
                        </a:spcAft>
                      </a:pPr>
                      <a:r>
                        <a:rPr lang="en-US" sz="1600">
                          <a:effectLst/>
                        </a:rPr>
                        <a:t>20</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$3,157,992</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0.05</a:t>
                      </a:r>
                      <a:endParaRPr lang="en-US" sz="1600" dirty="0">
                        <a:effectLst/>
                        <a:latin typeface="Calibri"/>
                        <a:ea typeface="Calibri"/>
                        <a:cs typeface="Times New Roman"/>
                      </a:endParaRPr>
                    </a:p>
                  </a:txBody>
                  <a:tcPr marL="68580" marR="68580" marT="0" marB="0" anchor="ctr"/>
                </a:tc>
              </a:tr>
              <a:tr h="508142">
                <a:tc>
                  <a:txBody>
                    <a:bodyPr/>
                    <a:lstStyle/>
                    <a:p>
                      <a:pPr marL="0" marR="0" algn="ctr">
                        <a:lnSpc>
                          <a:spcPct val="115000"/>
                        </a:lnSpc>
                        <a:spcBef>
                          <a:spcPts val="0"/>
                        </a:spcBef>
                        <a:spcAft>
                          <a:spcPts val="0"/>
                        </a:spcAft>
                      </a:pPr>
                      <a:r>
                        <a:rPr lang="en-US" sz="1600">
                          <a:effectLst/>
                        </a:rPr>
                        <a:t>25</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$4,326,246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0.075</a:t>
                      </a:r>
                      <a:endParaRPr lang="en-US" sz="1600" dirty="0">
                        <a:effectLst/>
                        <a:latin typeface="Calibri"/>
                        <a:ea typeface="Calibri"/>
                        <a:cs typeface="Times New Roman"/>
                      </a:endParaRPr>
                    </a:p>
                  </a:txBody>
                  <a:tcPr marL="68580" marR="68580" marT="0" marB="0" anchor="ctr"/>
                </a:tc>
              </a:tr>
              <a:tr h="508142">
                <a:tc>
                  <a:txBody>
                    <a:bodyPr/>
                    <a:lstStyle/>
                    <a:p>
                      <a:pPr marL="0" marR="0" algn="ctr">
                        <a:lnSpc>
                          <a:spcPct val="115000"/>
                        </a:lnSpc>
                        <a:spcBef>
                          <a:spcPts val="0"/>
                        </a:spcBef>
                        <a:spcAft>
                          <a:spcPts val="0"/>
                        </a:spcAft>
                      </a:pPr>
                      <a:r>
                        <a:rPr lang="en-US" sz="1600">
                          <a:effectLst/>
                        </a:rPr>
                        <a:t>30</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$6,210,886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0.075</a:t>
                      </a:r>
                      <a:endParaRPr lang="en-US" sz="1600" dirty="0">
                        <a:effectLst/>
                        <a:latin typeface="Calibri"/>
                        <a:ea typeface="Calibri"/>
                        <a:cs typeface="Times New Roman"/>
                      </a:endParaRPr>
                    </a:p>
                  </a:txBody>
                  <a:tcPr marL="68580" marR="68580" marT="0" marB="0" anchor="ctr"/>
                </a:tc>
              </a:tr>
              <a:tr h="508142">
                <a:tc>
                  <a:txBody>
                    <a:bodyPr/>
                    <a:lstStyle/>
                    <a:p>
                      <a:pPr marL="0" marR="0" algn="ctr">
                        <a:lnSpc>
                          <a:spcPct val="115000"/>
                        </a:lnSpc>
                        <a:spcBef>
                          <a:spcPts val="0"/>
                        </a:spcBef>
                        <a:spcAft>
                          <a:spcPts val="0"/>
                        </a:spcAft>
                      </a:pPr>
                      <a:r>
                        <a:rPr lang="en-US" sz="1600">
                          <a:effectLst/>
                        </a:rPr>
                        <a:t>35</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$8,916,530</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0.075</a:t>
                      </a:r>
                      <a:endParaRPr lang="en-US" sz="1600" dirty="0">
                        <a:effectLst/>
                        <a:latin typeface="Calibri"/>
                        <a:ea typeface="Calibri"/>
                        <a:cs typeface="Times New Roman"/>
                      </a:endParaRPr>
                    </a:p>
                  </a:txBody>
                  <a:tcPr marL="68580" marR="68580" marT="0" marB="0" anchor="ctr"/>
                </a:tc>
              </a:tr>
              <a:tr h="508142">
                <a:tc>
                  <a:txBody>
                    <a:bodyPr/>
                    <a:lstStyle/>
                    <a:p>
                      <a:pPr marL="0" marR="0" algn="ctr">
                        <a:lnSpc>
                          <a:spcPct val="115000"/>
                        </a:lnSpc>
                        <a:spcBef>
                          <a:spcPts val="0"/>
                        </a:spcBef>
                        <a:spcAft>
                          <a:spcPts val="0"/>
                        </a:spcAft>
                      </a:pPr>
                      <a:r>
                        <a:rPr lang="en-US" sz="1600">
                          <a:effectLst/>
                        </a:rPr>
                        <a:t>40</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$12,800,832</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0.075</a:t>
                      </a:r>
                      <a:endParaRPr lang="en-US" sz="1600" dirty="0">
                        <a:effectLst/>
                        <a:latin typeface="Calibri"/>
                        <a:ea typeface="Calibri"/>
                        <a:cs typeface="Times New Roman"/>
                      </a:endParaRPr>
                    </a:p>
                  </a:txBody>
                  <a:tcPr marL="68580" marR="68580" marT="0" marB="0" anchor="ctr"/>
                </a:tc>
              </a:tr>
            </a:tbl>
          </a:graphicData>
        </a:graphic>
      </p:graphicFrame>
      <p:sp>
        <p:nvSpPr>
          <p:cNvPr id="4" name="Slide Number Placeholder 3"/>
          <p:cNvSpPr>
            <a:spLocks noGrp="1"/>
          </p:cNvSpPr>
          <p:nvPr>
            <p:ph type="sldNum" sz="quarter" idx="10"/>
          </p:nvPr>
        </p:nvSpPr>
        <p:spPr/>
        <p:txBody>
          <a:bodyPr/>
          <a:lstStyle/>
          <a:p>
            <a:fld id="{BEE679C8-63CA-4522-B8A5-300E6731A71C}" type="slidenum">
              <a:rPr lang="en-US" smtClean="0"/>
              <a:pPr/>
              <a:t>11</a:t>
            </a:fld>
            <a:endParaRPr lang="en-US" dirty="0"/>
          </a:p>
        </p:txBody>
      </p:sp>
      <p:sp>
        <p:nvSpPr>
          <p:cNvPr id="6" name="TextBox 5"/>
          <p:cNvSpPr txBox="1"/>
          <p:nvPr/>
        </p:nvSpPr>
        <p:spPr>
          <a:xfrm>
            <a:off x="685800" y="5867400"/>
            <a:ext cx="3429000" cy="338554"/>
          </a:xfrm>
          <a:prstGeom prst="rect">
            <a:avLst/>
          </a:prstGeom>
          <a:noFill/>
        </p:spPr>
        <p:txBody>
          <a:bodyPr wrap="square" rtlCol="0">
            <a:spAutoFit/>
          </a:bodyPr>
          <a:lstStyle/>
          <a:p>
            <a:r>
              <a:rPr lang="en-US" sz="1600" dirty="0" smtClean="0"/>
              <a:t>*Based on industry standards</a:t>
            </a:r>
            <a:endParaRPr lang="en-US" sz="1600" dirty="0"/>
          </a:p>
        </p:txBody>
      </p:sp>
    </p:spTree>
    <p:extLst>
      <p:ext uri="{BB962C8B-B14F-4D97-AF65-F5344CB8AC3E}">
        <p14:creationId xmlns:p14="http://schemas.microsoft.com/office/powerpoint/2010/main" val="2037878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Tolling Overview </a:t>
            </a:r>
            <a:endParaRPr lang="en-US" dirty="0"/>
          </a:p>
        </p:txBody>
      </p:sp>
      <p:sp>
        <p:nvSpPr>
          <p:cNvPr id="3" name="Text Placeholder 2"/>
          <p:cNvSpPr>
            <a:spLocks noGrp="1"/>
          </p:cNvSpPr>
          <p:nvPr>
            <p:ph type="body" sz="quarter" idx="11"/>
          </p:nvPr>
        </p:nvSpPr>
        <p:spPr>
          <a:xfrm>
            <a:off x="457200" y="990600"/>
            <a:ext cx="8305800" cy="5257800"/>
          </a:xfrm>
        </p:spPr>
        <p:txBody>
          <a:bodyPr/>
          <a:lstStyle/>
          <a:p>
            <a:pPr lvl="0">
              <a:spcBef>
                <a:spcPts val="300"/>
              </a:spcBef>
              <a:spcAft>
                <a:spcPts val="300"/>
              </a:spcAft>
              <a:buFont typeface="Arial" pitchFamily="34" charset="0"/>
              <a:buChar char="•"/>
            </a:pPr>
            <a:r>
              <a:rPr lang="en-US" sz="2400" b="1" dirty="0" smtClean="0"/>
              <a:t>All Electronic Tolling (AET)</a:t>
            </a:r>
          </a:p>
          <a:p>
            <a:pPr lvl="1">
              <a:spcBef>
                <a:spcPts val="300"/>
              </a:spcBef>
              <a:spcAft>
                <a:spcPts val="300"/>
              </a:spcAft>
              <a:buFont typeface="Arial" pitchFamily="34" charset="0"/>
              <a:buChar char="•"/>
            </a:pPr>
            <a:r>
              <a:rPr lang="en-US" sz="2000" dirty="0" smtClean="0"/>
              <a:t>Free flow, no toll booths</a:t>
            </a:r>
          </a:p>
          <a:p>
            <a:pPr lvl="0">
              <a:spcBef>
                <a:spcPts val="300"/>
              </a:spcBef>
              <a:spcAft>
                <a:spcPts val="300"/>
              </a:spcAft>
              <a:buFont typeface="Arial" pitchFamily="34" charset="0"/>
              <a:buChar char="•"/>
            </a:pPr>
            <a:r>
              <a:rPr lang="en-US" sz="2400" b="1" dirty="0" smtClean="0"/>
              <a:t>Toll gantries throughout the corridor</a:t>
            </a:r>
          </a:p>
          <a:p>
            <a:pPr lvl="1">
              <a:spcBef>
                <a:spcPts val="300"/>
              </a:spcBef>
              <a:spcAft>
                <a:spcPts val="300"/>
              </a:spcAft>
              <a:buFont typeface="Arial" pitchFamily="34" charset="0"/>
              <a:buChar char="•"/>
            </a:pPr>
            <a:r>
              <a:rPr lang="en-US" sz="2000" dirty="0" smtClean="0"/>
              <a:t>Mainline toll zones and ramp toll zones</a:t>
            </a:r>
          </a:p>
          <a:p>
            <a:pPr lvl="0">
              <a:spcBef>
                <a:spcPts val="300"/>
              </a:spcBef>
              <a:spcAft>
                <a:spcPts val="300"/>
              </a:spcAft>
              <a:buFont typeface="Arial" pitchFamily="34" charset="0"/>
              <a:buChar char="•"/>
            </a:pPr>
            <a:r>
              <a:rPr lang="en-US" sz="2400" b="1" dirty="0" smtClean="0"/>
              <a:t>Frontage roads and Old Mississippi River bridge are toll-free</a:t>
            </a:r>
          </a:p>
          <a:p>
            <a:pPr lvl="0">
              <a:spcBef>
                <a:spcPts val="300"/>
              </a:spcBef>
              <a:spcAft>
                <a:spcPts val="300"/>
              </a:spcAft>
              <a:buFont typeface="Arial" pitchFamily="34" charset="0"/>
              <a:buChar char="•"/>
            </a:pPr>
            <a:r>
              <a:rPr lang="en-US" sz="2400" b="1" dirty="0" smtClean="0"/>
              <a:t>Tolling Capital Costs</a:t>
            </a:r>
          </a:p>
          <a:p>
            <a:pPr lvl="1">
              <a:spcBef>
                <a:spcPts val="300"/>
              </a:spcBef>
              <a:spcAft>
                <a:spcPts val="300"/>
              </a:spcAft>
              <a:buFont typeface="Arial" pitchFamily="34" charset="0"/>
              <a:buChar char="•"/>
            </a:pPr>
            <a:r>
              <a:rPr lang="en-US" sz="2000" dirty="0" smtClean="0"/>
              <a:t>$18M (2014 dollars)</a:t>
            </a:r>
          </a:p>
          <a:p>
            <a:pPr>
              <a:spcBef>
                <a:spcPts val="300"/>
              </a:spcBef>
              <a:spcAft>
                <a:spcPts val="300"/>
              </a:spcAft>
              <a:buFont typeface="Arial" pitchFamily="34" charset="0"/>
              <a:buChar char="•"/>
            </a:pPr>
            <a:r>
              <a:rPr lang="en-US" sz="2400" b="1" dirty="0" smtClean="0"/>
              <a:t>Tolling Operations / Maintenance Costs</a:t>
            </a:r>
          </a:p>
          <a:p>
            <a:pPr lvl="1">
              <a:spcBef>
                <a:spcPts val="300"/>
              </a:spcBef>
              <a:spcAft>
                <a:spcPts val="300"/>
              </a:spcAft>
              <a:buFont typeface="Arial" pitchFamily="34" charset="0"/>
              <a:buChar char="•"/>
            </a:pPr>
            <a:r>
              <a:rPr lang="en-US" sz="2000" dirty="0" smtClean="0"/>
              <a:t>Roadside Toll Collection System:  $558K/</a:t>
            </a:r>
            <a:r>
              <a:rPr lang="en-US" sz="2000" dirty="0" err="1" smtClean="0"/>
              <a:t>yr</a:t>
            </a:r>
            <a:r>
              <a:rPr lang="en-US" sz="2000" dirty="0" smtClean="0"/>
              <a:t> with $11M upgrade/replacement costs every 10 years (2014 dollars)</a:t>
            </a:r>
          </a:p>
          <a:p>
            <a:pPr lvl="1">
              <a:buFont typeface="Arial" pitchFamily="34" charset="0"/>
              <a:buChar char="•"/>
            </a:pPr>
            <a:r>
              <a:rPr lang="en-US" sz="2000" dirty="0" smtClean="0"/>
              <a:t>Back Office System (BOS):  $0.09 per transaction with $1M upgrade/replacement  costs every 5 years  (2014 dollars)</a:t>
            </a:r>
          </a:p>
        </p:txBody>
      </p:sp>
      <p:sp>
        <p:nvSpPr>
          <p:cNvPr id="4" name="Slide Number Placeholder 3"/>
          <p:cNvSpPr>
            <a:spLocks noGrp="1"/>
          </p:cNvSpPr>
          <p:nvPr>
            <p:ph type="sldNum" sz="quarter" idx="10"/>
          </p:nvPr>
        </p:nvSpPr>
        <p:spPr/>
        <p:txBody>
          <a:bodyPr/>
          <a:lstStyle/>
          <a:p>
            <a:fld id="{BEE679C8-63CA-4522-B8A5-300E6731A71C}" type="slidenum">
              <a:rPr lang="en-US" smtClean="0"/>
              <a:pPr/>
              <a:t>12</a:t>
            </a:fld>
            <a:endParaRPr lang="en-US" dirty="0"/>
          </a:p>
        </p:txBody>
      </p:sp>
    </p:spTree>
    <p:extLst>
      <p:ext uri="{BB962C8B-B14F-4D97-AF65-F5344CB8AC3E}">
        <p14:creationId xmlns:p14="http://schemas.microsoft.com/office/powerpoint/2010/main" val="498620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MP_BatonRouge_UrbanRenewal_MobilityPlan_Stick_20150914_11x17.pdf - Adobe Reader"/>
          <p:cNvPicPr>
            <a:picLocks noChangeAspect="1"/>
          </p:cNvPicPr>
          <p:nvPr/>
        </p:nvPicPr>
        <p:blipFill rotWithShape="1">
          <a:blip r:embed="rId3">
            <a:extLst>
              <a:ext uri="{28A0092B-C50C-407E-A947-70E740481C1C}">
                <a14:useLocalDpi xmlns:a14="http://schemas.microsoft.com/office/drawing/2010/main" val="0"/>
              </a:ext>
            </a:extLst>
          </a:blip>
          <a:srcRect l="3479" t="13286" r="1130" b="5699"/>
          <a:stretch/>
        </p:blipFill>
        <p:spPr>
          <a:xfrm>
            <a:off x="345219" y="990600"/>
            <a:ext cx="8493981" cy="5249698"/>
          </a:xfrm>
          <a:prstGeom prst="rect">
            <a:avLst/>
          </a:prstGeom>
        </p:spPr>
      </p:pic>
      <p:sp>
        <p:nvSpPr>
          <p:cNvPr id="2" name="Title 1"/>
          <p:cNvSpPr>
            <a:spLocks noGrp="1"/>
          </p:cNvSpPr>
          <p:nvPr>
            <p:ph type="title"/>
          </p:nvPr>
        </p:nvSpPr>
        <p:spPr/>
        <p:txBody>
          <a:bodyPr>
            <a:normAutofit/>
          </a:bodyPr>
          <a:lstStyle/>
          <a:p>
            <a:r>
              <a:rPr lang="en-US" dirty="0" smtClean="0"/>
              <a:t>Tolling Configuration (developed by HNTB)</a:t>
            </a:r>
            <a:endParaRPr lang="en-US" dirty="0"/>
          </a:p>
        </p:txBody>
      </p:sp>
      <p:sp>
        <p:nvSpPr>
          <p:cNvPr id="6" name="Slide Number Placeholder 5"/>
          <p:cNvSpPr>
            <a:spLocks noGrp="1"/>
          </p:cNvSpPr>
          <p:nvPr>
            <p:ph type="sldNum" sz="quarter" idx="10"/>
          </p:nvPr>
        </p:nvSpPr>
        <p:spPr/>
        <p:txBody>
          <a:bodyPr/>
          <a:lstStyle/>
          <a:p>
            <a:fld id="{BEE679C8-63CA-4522-B8A5-300E6731A71C}" type="slidenum">
              <a:rPr lang="en-US" smtClean="0"/>
              <a:pPr/>
              <a:t>13</a:t>
            </a:fld>
            <a:endParaRPr lang="en-US" dirty="0"/>
          </a:p>
        </p:txBody>
      </p:sp>
      <p:sp>
        <p:nvSpPr>
          <p:cNvPr id="4" name="TextBox 3"/>
          <p:cNvSpPr txBox="1"/>
          <p:nvPr/>
        </p:nvSpPr>
        <p:spPr>
          <a:xfrm>
            <a:off x="2971800" y="5257800"/>
            <a:ext cx="3733800" cy="923330"/>
          </a:xfrm>
          <a:prstGeom prst="rect">
            <a:avLst/>
          </a:prstGeom>
          <a:noFill/>
        </p:spPr>
        <p:txBody>
          <a:bodyPr wrap="square" rtlCol="0">
            <a:spAutoFit/>
          </a:bodyPr>
          <a:lstStyle/>
          <a:p>
            <a:pPr marL="285750" indent="-285750">
              <a:buFont typeface="Arial" pitchFamily="34" charset="0"/>
              <a:buChar char="•"/>
            </a:pPr>
            <a:r>
              <a:rPr lang="en-US" dirty="0" smtClean="0"/>
              <a:t>4 Mainline toll zones</a:t>
            </a:r>
          </a:p>
          <a:p>
            <a:pPr marL="285750" indent="-285750">
              <a:buFont typeface="Arial" pitchFamily="34" charset="0"/>
              <a:buChar char="•"/>
            </a:pPr>
            <a:r>
              <a:rPr lang="en-US" dirty="0" smtClean="0"/>
              <a:t>6 Entrance </a:t>
            </a:r>
            <a:r>
              <a:rPr lang="en-US" dirty="0"/>
              <a:t>ramp toll </a:t>
            </a:r>
            <a:r>
              <a:rPr lang="en-US" dirty="0" smtClean="0"/>
              <a:t>zones</a:t>
            </a:r>
          </a:p>
          <a:p>
            <a:pPr marL="285750" indent="-285750">
              <a:buFont typeface="Arial" pitchFamily="34" charset="0"/>
              <a:buChar char="•"/>
            </a:pPr>
            <a:r>
              <a:rPr lang="en-US" dirty="0" smtClean="0"/>
              <a:t>5 Exit </a:t>
            </a:r>
            <a:r>
              <a:rPr lang="en-US" dirty="0"/>
              <a:t>ramp toll </a:t>
            </a:r>
            <a:r>
              <a:rPr lang="en-US" dirty="0" smtClean="0"/>
              <a:t>zones</a:t>
            </a:r>
            <a:endParaRPr lang="en-US" dirty="0"/>
          </a:p>
        </p:txBody>
      </p:sp>
    </p:spTree>
    <p:extLst>
      <p:ext uri="{BB962C8B-B14F-4D97-AF65-F5344CB8AC3E}">
        <p14:creationId xmlns:p14="http://schemas.microsoft.com/office/powerpoint/2010/main" val="432133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Traffic &amp; Revenue (T&amp;R) Analysis</a:t>
            </a:r>
            <a:endParaRPr lang="en-US" dirty="0"/>
          </a:p>
        </p:txBody>
      </p:sp>
      <p:sp>
        <p:nvSpPr>
          <p:cNvPr id="3" name="Text Placeholder 2"/>
          <p:cNvSpPr>
            <a:spLocks noGrp="1"/>
          </p:cNvSpPr>
          <p:nvPr>
            <p:ph type="body" sz="quarter" idx="11"/>
          </p:nvPr>
        </p:nvSpPr>
        <p:spPr>
          <a:xfrm>
            <a:off x="457200" y="1371600"/>
            <a:ext cx="8305800" cy="4648200"/>
          </a:xfrm>
        </p:spPr>
        <p:txBody>
          <a:bodyPr/>
          <a:lstStyle/>
          <a:p>
            <a:pPr>
              <a:buFont typeface="Arial" pitchFamily="34" charset="0"/>
              <a:buChar char="•"/>
            </a:pPr>
            <a:r>
              <a:rPr lang="en-US" dirty="0"/>
              <a:t>HNTB performed a sketch level traffic and revenue spreadsheet model</a:t>
            </a:r>
          </a:p>
          <a:p>
            <a:pPr>
              <a:buFont typeface="Arial" pitchFamily="34" charset="0"/>
              <a:buChar char="•"/>
            </a:pPr>
            <a:r>
              <a:rPr lang="en-US" dirty="0" smtClean="0"/>
              <a:t>14 </a:t>
            </a:r>
            <a:r>
              <a:rPr lang="en-US" dirty="0"/>
              <a:t>access </a:t>
            </a:r>
            <a:r>
              <a:rPr lang="en-US" dirty="0" smtClean="0"/>
              <a:t>points </a:t>
            </a:r>
            <a:endParaRPr lang="en-US" dirty="0"/>
          </a:p>
          <a:p>
            <a:pPr>
              <a:buFont typeface="Arial" pitchFamily="34" charset="0"/>
              <a:buChar char="•"/>
            </a:pPr>
            <a:r>
              <a:rPr lang="en-US" dirty="0" smtClean="0"/>
              <a:t>Used </a:t>
            </a:r>
            <a:r>
              <a:rPr lang="en-US" dirty="0"/>
              <a:t>detailed travel demand and traffic information </a:t>
            </a:r>
          </a:p>
          <a:p>
            <a:pPr>
              <a:buFont typeface="Arial" pitchFamily="34" charset="0"/>
              <a:buChar char="•"/>
            </a:pPr>
            <a:r>
              <a:rPr lang="en-US" dirty="0" smtClean="0"/>
              <a:t>Evaluated numerous toll </a:t>
            </a:r>
            <a:r>
              <a:rPr lang="en-US" dirty="0"/>
              <a:t>rates </a:t>
            </a:r>
            <a:endParaRPr lang="en-US" dirty="0" smtClean="0"/>
          </a:p>
          <a:p>
            <a:pPr>
              <a:buFont typeface="Arial" pitchFamily="34" charset="0"/>
              <a:buChar char="•"/>
            </a:pPr>
            <a:r>
              <a:rPr lang="en-US" dirty="0" smtClean="0"/>
              <a:t>Developed </a:t>
            </a:r>
            <a:r>
              <a:rPr lang="en-US" dirty="0"/>
              <a:t>30-year gross revenue </a:t>
            </a:r>
            <a:r>
              <a:rPr lang="en-US" dirty="0" smtClean="0"/>
              <a:t>stream</a:t>
            </a:r>
          </a:p>
          <a:p>
            <a:pPr>
              <a:buFont typeface="Arial" pitchFamily="34" charset="0"/>
              <a:buChar char="•"/>
            </a:pPr>
            <a:r>
              <a:rPr lang="en-US" dirty="0" smtClean="0"/>
              <a:t>Forecast is preliminary in nature and assumptions and results would be refined</a:t>
            </a:r>
            <a:r>
              <a:rPr lang="en-US" dirty="0"/>
              <a:t> </a:t>
            </a:r>
            <a:r>
              <a:rPr lang="en-US" dirty="0" smtClean="0"/>
              <a:t>as the project is developed</a:t>
            </a:r>
            <a:endParaRPr lang="en-US" dirty="0"/>
          </a:p>
          <a:p>
            <a:endParaRPr lang="en-US" sz="2400" dirty="0" smtClean="0"/>
          </a:p>
        </p:txBody>
      </p:sp>
      <p:sp>
        <p:nvSpPr>
          <p:cNvPr id="4" name="Slide Number Placeholder 3"/>
          <p:cNvSpPr>
            <a:spLocks noGrp="1"/>
          </p:cNvSpPr>
          <p:nvPr>
            <p:ph type="sldNum" sz="quarter" idx="10"/>
          </p:nvPr>
        </p:nvSpPr>
        <p:spPr/>
        <p:txBody>
          <a:bodyPr/>
          <a:lstStyle/>
          <a:p>
            <a:fld id="{BEE679C8-63CA-4522-B8A5-300E6731A71C}" type="slidenum">
              <a:rPr lang="en-US" smtClean="0"/>
              <a:pPr/>
              <a:t>14</a:t>
            </a:fld>
            <a:endParaRPr lang="en-US" dirty="0"/>
          </a:p>
        </p:txBody>
      </p:sp>
    </p:spTree>
    <p:extLst>
      <p:ext uri="{BB962C8B-B14F-4D97-AF65-F5344CB8AC3E}">
        <p14:creationId xmlns:p14="http://schemas.microsoft.com/office/powerpoint/2010/main" val="1899793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T&amp;R Methodology and Assumptions</a:t>
            </a:r>
            <a:endParaRPr lang="en-US" dirty="0"/>
          </a:p>
        </p:txBody>
      </p:sp>
      <p:sp>
        <p:nvSpPr>
          <p:cNvPr id="3" name="Text Placeholder 2"/>
          <p:cNvSpPr>
            <a:spLocks noGrp="1"/>
          </p:cNvSpPr>
          <p:nvPr>
            <p:ph type="body" sz="quarter" idx="11"/>
          </p:nvPr>
        </p:nvSpPr>
        <p:spPr>
          <a:xfrm>
            <a:off x="457200" y="1371600"/>
            <a:ext cx="8305800" cy="4648200"/>
          </a:xfrm>
        </p:spPr>
        <p:txBody>
          <a:bodyPr/>
          <a:lstStyle/>
          <a:p>
            <a:pPr>
              <a:buFont typeface="Arial" pitchFamily="34" charset="0"/>
              <a:buChar char="•"/>
            </a:pPr>
            <a:r>
              <a:rPr lang="en-US" dirty="0"/>
              <a:t>Travel demand projections based on Baton Rouge MPO’s travel demand models for two forecast years, 2017 and 2037</a:t>
            </a:r>
          </a:p>
          <a:p>
            <a:pPr>
              <a:buFont typeface="Arial" pitchFamily="34" charset="0"/>
              <a:buChar char="•"/>
            </a:pPr>
            <a:r>
              <a:rPr lang="en-US" dirty="0"/>
              <a:t>Travel time savings based on typical travel time during four time periods: morning, midday, afternoon and </a:t>
            </a:r>
            <a:r>
              <a:rPr lang="en-US" dirty="0" smtClean="0"/>
              <a:t>night</a:t>
            </a:r>
            <a:endParaRPr lang="en-US" dirty="0"/>
          </a:p>
          <a:p>
            <a:pPr>
              <a:buFont typeface="Arial" pitchFamily="34" charset="0"/>
              <a:buChar char="•"/>
            </a:pPr>
            <a:r>
              <a:rPr lang="en-US" dirty="0"/>
              <a:t>Willingness to pay </a:t>
            </a:r>
            <a:r>
              <a:rPr lang="en-US" dirty="0" smtClean="0"/>
              <a:t>and value of travel based </a:t>
            </a:r>
            <a:r>
              <a:rPr lang="en-US" dirty="0"/>
              <a:t>on review of local studies and national practice</a:t>
            </a:r>
          </a:p>
          <a:p>
            <a:pPr>
              <a:buFont typeface="Arial" pitchFamily="34" charset="0"/>
              <a:buChar char="•"/>
            </a:pPr>
            <a:r>
              <a:rPr lang="en-US" dirty="0"/>
              <a:t>Ramp-up factors were used to adjust the revenue stream at the beginning years</a:t>
            </a:r>
          </a:p>
        </p:txBody>
      </p:sp>
      <p:sp>
        <p:nvSpPr>
          <p:cNvPr id="4" name="Slide Number Placeholder 3"/>
          <p:cNvSpPr>
            <a:spLocks noGrp="1"/>
          </p:cNvSpPr>
          <p:nvPr>
            <p:ph type="sldNum" sz="quarter" idx="10"/>
          </p:nvPr>
        </p:nvSpPr>
        <p:spPr/>
        <p:txBody>
          <a:bodyPr/>
          <a:lstStyle/>
          <a:p>
            <a:fld id="{BEE679C8-63CA-4522-B8A5-300E6731A71C}" type="slidenum">
              <a:rPr lang="en-US" smtClean="0"/>
              <a:pPr/>
              <a:t>15</a:t>
            </a:fld>
            <a:endParaRPr lang="en-US" dirty="0"/>
          </a:p>
        </p:txBody>
      </p:sp>
    </p:spTree>
    <p:extLst>
      <p:ext uri="{BB962C8B-B14F-4D97-AF65-F5344CB8AC3E}">
        <p14:creationId xmlns:p14="http://schemas.microsoft.com/office/powerpoint/2010/main" val="3462555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Rates, Time Savings, Performance</a:t>
            </a:r>
            <a:endParaRPr lang="en-US" dirty="0"/>
          </a:p>
        </p:txBody>
      </p:sp>
      <p:sp>
        <p:nvSpPr>
          <p:cNvPr id="4" name="Text Placeholder 3"/>
          <p:cNvSpPr>
            <a:spLocks noGrp="1"/>
          </p:cNvSpPr>
          <p:nvPr>
            <p:ph type="body" sz="quarter" idx="11"/>
          </p:nvPr>
        </p:nvSpPr>
        <p:spPr/>
        <p:txBody>
          <a:bodyPr/>
          <a:lstStyle/>
          <a:p>
            <a:endParaRPr lang="en-US" dirty="0" smtClean="0"/>
          </a:p>
          <a:p>
            <a:endParaRPr lang="en-US" dirty="0"/>
          </a:p>
          <a:p>
            <a:endParaRPr lang="en-US" dirty="0" smtClean="0"/>
          </a:p>
          <a:p>
            <a:endParaRPr lang="en-US" dirty="0"/>
          </a:p>
          <a:p>
            <a:endParaRPr lang="en-US" dirty="0" smtClean="0"/>
          </a:p>
          <a:p>
            <a:pPr marL="230188" indent="-230188"/>
            <a:r>
              <a:rPr lang="en-US" sz="1800" dirty="0" smtClean="0"/>
              <a:t>The vast majority of BUMP users are not diverting from I-10</a:t>
            </a:r>
          </a:p>
          <a:p>
            <a:pPr marL="230188" indent="-230188"/>
            <a:r>
              <a:rPr lang="en-US" sz="1800" dirty="0" smtClean="0"/>
              <a:t>Strong midday usage along US-61/US-190 </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479444178"/>
              </p:ext>
            </p:extLst>
          </p:nvPr>
        </p:nvGraphicFramePr>
        <p:xfrm>
          <a:off x="304800" y="1143000"/>
          <a:ext cx="8610600" cy="2438400"/>
        </p:xfrm>
        <a:graphic>
          <a:graphicData uri="http://schemas.openxmlformats.org/drawingml/2006/table">
            <a:tbl>
              <a:tblPr firstRow="1" bandRow="1">
                <a:tableStyleId>{2A488322-F2BA-4B5B-9748-0D474271808F}</a:tableStyleId>
              </a:tblPr>
              <a:tblGrid>
                <a:gridCol w="1371600"/>
                <a:gridCol w="770108"/>
                <a:gridCol w="1143000"/>
                <a:gridCol w="1371600"/>
                <a:gridCol w="1215146"/>
                <a:gridCol w="1369573"/>
                <a:gridCol w="1369573"/>
              </a:tblGrid>
              <a:tr h="370840">
                <a:tc gridSpan="3">
                  <a:txBody>
                    <a:bodyPr/>
                    <a:lstStyle/>
                    <a:p>
                      <a:pPr marL="0" algn="ctr" defTabSz="914400" rtl="0" eaLnBrk="1" latinLnBrk="0" hangingPunct="1"/>
                      <a:r>
                        <a:rPr lang="en-US" sz="1400" kern="1200" dirty="0" smtClean="0"/>
                        <a:t>Features</a:t>
                      </a:r>
                      <a:endParaRPr lang="en-US" sz="1400" b="1" kern="1200" dirty="0">
                        <a:solidFill>
                          <a:schemeClr val="lt1"/>
                        </a:solidFill>
                        <a:latin typeface="+mn-lt"/>
                        <a:ea typeface="+mn-ea"/>
                        <a:cs typeface="+mn-cs"/>
                      </a:endParaRPr>
                    </a:p>
                  </a:txBody>
                  <a:tcPr/>
                </a:tc>
                <a:tc hMerge="1">
                  <a:txBody>
                    <a:bodyPr/>
                    <a:lstStyle/>
                    <a:p>
                      <a:endParaRPr lang="en-US" dirty="0"/>
                    </a:p>
                  </a:txBody>
                  <a:tcPr/>
                </a:tc>
                <a:tc hMerge="1">
                  <a:txBody>
                    <a:bodyPr/>
                    <a:lstStyle/>
                    <a:p>
                      <a:endParaRPr lang="en-US"/>
                    </a:p>
                  </a:txBody>
                  <a:tcPr/>
                </a:tc>
                <a:tc>
                  <a:txBody>
                    <a:bodyPr/>
                    <a:lstStyle/>
                    <a:p>
                      <a:r>
                        <a:rPr lang="en-US" sz="1400" dirty="0" smtClean="0"/>
                        <a:t>AM</a:t>
                      </a:r>
                    </a:p>
                    <a:p>
                      <a:r>
                        <a:rPr lang="en-US" sz="1400" dirty="0" smtClean="0"/>
                        <a:t>(6AM-9AM)</a:t>
                      </a:r>
                      <a:r>
                        <a:rPr lang="en-US" sz="1400" baseline="30000" dirty="0" smtClean="0"/>
                        <a:t> (1)</a:t>
                      </a:r>
                      <a:endParaRPr lang="en-US" sz="1400" dirty="0"/>
                    </a:p>
                  </a:txBody>
                  <a:tcPr/>
                </a:tc>
                <a:tc>
                  <a:txBody>
                    <a:bodyPr/>
                    <a:lstStyle/>
                    <a:p>
                      <a:r>
                        <a:rPr lang="en-US" sz="1400" dirty="0" smtClean="0"/>
                        <a:t>MD</a:t>
                      </a:r>
                      <a:r>
                        <a:rPr lang="en-US" sz="1400" baseline="0" dirty="0" smtClean="0"/>
                        <a:t> </a:t>
                      </a:r>
                    </a:p>
                    <a:p>
                      <a:r>
                        <a:rPr lang="en-US" sz="1400" baseline="0" dirty="0" smtClean="0"/>
                        <a:t>(9AM-3PM)</a:t>
                      </a:r>
                      <a:endParaRPr lang="en-US" sz="1400" dirty="0"/>
                    </a:p>
                  </a:txBody>
                  <a:tcPr/>
                </a:tc>
                <a:tc>
                  <a:txBody>
                    <a:bodyPr/>
                    <a:lstStyle/>
                    <a:p>
                      <a:r>
                        <a:rPr lang="en-US" sz="1400" dirty="0" smtClean="0"/>
                        <a:t>PM </a:t>
                      </a:r>
                    </a:p>
                    <a:p>
                      <a:r>
                        <a:rPr lang="en-US" sz="1400" dirty="0" smtClean="0"/>
                        <a:t>(3PM-6PM)</a:t>
                      </a:r>
                      <a:endParaRPr lang="en-US" sz="1400" dirty="0"/>
                    </a:p>
                  </a:txBody>
                  <a:tcPr/>
                </a:tc>
                <a:tc>
                  <a:txBody>
                    <a:bodyPr/>
                    <a:lstStyle/>
                    <a:p>
                      <a:r>
                        <a:rPr lang="en-US" sz="1400" dirty="0" smtClean="0"/>
                        <a:t>NT </a:t>
                      </a:r>
                    </a:p>
                    <a:p>
                      <a:r>
                        <a:rPr lang="en-US" sz="1400" dirty="0" smtClean="0"/>
                        <a:t>(6PM-6AM)</a:t>
                      </a:r>
                      <a:endParaRPr lang="en-US" sz="1400" dirty="0"/>
                    </a:p>
                  </a:txBody>
                  <a:tcPr/>
                </a:tc>
              </a:tr>
              <a:tr h="370840">
                <a:tc>
                  <a:txBody>
                    <a:bodyPr/>
                    <a:lstStyle/>
                    <a:p>
                      <a:r>
                        <a:rPr lang="en-US" sz="1200" dirty="0" smtClean="0"/>
                        <a:t>Toll Rates ($/mile)</a:t>
                      </a:r>
                    </a:p>
                  </a:txBody>
                  <a:tcPr/>
                </a:tc>
                <a:tc gridSpan="2">
                  <a:txBody>
                    <a:bodyPr/>
                    <a:lstStyle/>
                    <a:p>
                      <a:r>
                        <a:rPr lang="en-US" sz="1200" dirty="0" smtClean="0"/>
                        <a:t>$/mile</a:t>
                      </a:r>
                      <a:endParaRPr lang="en-US" sz="1200" dirty="0"/>
                    </a:p>
                  </a:txBody>
                  <a:tcPr/>
                </a:tc>
                <a:tc hMerge="1">
                  <a:txBody>
                    <a:bodyPr/>
                    <a:lstStyle/>
                    <a:p>
                      <a:endParaRPr lang="en-US"/>
                    </a:p>
                  </a:txBody>
                  <a:tcPr/>
                </a:tc>
                <a:tc>
                  <a:txBody>
                    <a:bodyPr/>
                    <a:lstStyle/>
                    <a:p>
                      <a:r>
                        <a:rPr lang="en-US" sz="1200" dirty="0" smtClean="0"/>
                        <a:t>$0.20 (autos)</a:t>
                      </a:r>
                    </a:p>
                    <a:p>
                      <a:r>
                        <a:rPr lang="en-US" sz="1200" dirty="0" smtClean="0"/>
                        <a:t>$0.50 (trucks)</a:t>
                      </a:r>
                      <a:endParaRPr lang="en-US" sz="1200" dirty="0"/>
                    </a:p>
                  </a:txBody>
                  <a:tcPr/>
                </a:tc>
                <a:tc>
                  <a:txBody>
                    <a:bodyPr/>
                    <a:lstStyle/>
                    <a:p>
                      <a:r>
                        <a:rPr lang="en-US" sz="1200" dirty="0" smtClean="0"/>
                        <a:t>$0.2</a:t>
                      </a:r>
                      <a:endParaRPr lang="en-US" sz="1200" dirty="0"/>
                    </a:p>
                  </a:txBody>
                  <a:tcPr/>
                </a:tc>
                <a:tc>
                  <a:txBody>
                    <a:bodyPr/>
                    <a:lstStyle/>
                    <a:p>
                      <a:r>
                        <a:rPr lang="en-US" sz="1200" dirty="0" smtClean="0"/>
                        <a:t>$0.2</a:t>
                      </a:r>
                      <a:endParaRPr lang="en-US" sz="1200" dirty="0"/>
                    </a:p>
                  </a:txBody>
                  <a:tcPr/>
                </a:tc>
                <a:tc>
                  <a:txBody>
                    <a:bodyPr/>
                    <a:lstStyle/>
                    <a:p>
                      <a:r>
                        <a:rPr lang="en-US" sz="1200" dirty="0" smtClean="0"/>
                        <a:t>$0.2</a:t>
                      </a:r>
                      <a:endParaRPr lang="en-US" sz="1200" dirty="0"/>
                    </a:p>
                  </a:txBody>
                  <a:tcPr/>
                </a:tc>
              </a:tr>
              <a:tr h="370840">
                <a:tc rowSpan="2">
                  <a:txBody>
                    <a:bodyPr/>
                    <a:lstStyle/>
                    <a:p>
                      <a:r>
                        <a:rPr lang="en-US" sz="1200" dirty="0" smtClean="0"/>
                        <a:t>Travel Time Savings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Over competing  corridor, minutes</a:t>
                      </a:r>
                      <a:r>
                        <a:rPr lang="en-US" sz="1200" baseline="30000" dirty="0" smtClean="0"/>
                        <a:t>(2)</a:t>
                      </a:r>
                    </a:p>
                    <a:p>
                      <a:endParaRPr lang="en-US" sz="1200" dirty="0"/>
                    </a:p>
                  </a:txBody>
                  <a:tcPr/>
                </a:tc>
                <a:tc>
                  <a:txBody>
                    <a:bodyPr/>
                    <a:lstStyle/>
                    <a:p>
                      <a:r>
                        <a:rPr lang="en-US" sz="1200" dirty="0" smtClean="0"/>
                        <a:t>I-10</a:t>
                      </a:r>
                      <a:endParaRPr lang="en-US" sz="1200"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NB/WB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SB/EB</a:t>
                      </a:r>
                    </a:p>
                  </a:txBody>
                  <a:tcPr>
                    <a:lnL w="12700" cap="flat" cmpd="sng" algn="ctr">
                      <a:solidFill>
                        <a:schemeClr val="bg1"/>
                      </a:solidFill>
                      <a:prstDash val="solid"/>
                      <a:round/>
                      <a:headEnd type="none" w="med" len="med"/>
                      <a:tailEnd type="none" w="med" len="med"/>
                    </a:lnL>
                  </a:tcPr>
                </a:tc>
                <a:tc>
                  <a:txBody>
                    <a:bodyPr/>
                    <a:lstStyle/>
                    <a:p>
                      <a:r>
                        <a:rPr lang="en-US" sz="1200" dirty="0" smtClean="0"/>
                        <a:t>Total daily: 11.6</a:t>
                      </a:r>
                    </a:p>
                    <a:p>
                      <a:r>
                        <a:rPr lang="en-US" sz="1200" dirty="0" smtClean="0"/>
                        <a:t>Total</a:t>
                      </a:r>
                      <a:r>
                        <a:rPr lang="en-US" sz="1200" baseline="0" dirty="0" smtClean="0"/>
                        <a:t> daily: 8.0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70840">
                <a:tc vMerge="1">
                  <a:txBody>
                    <a:bodyPr/>
                    <a:lstStyle/>
                    <a:p>
                      <a:endParaRPr lang="en-US" sz="1200" dirty="0"/>
                    </a:p>
                  </a:txBody>
                  <a:tcPr/>
                </a:tc>
                <a:tc>
                  <a:txBody>
                    <a:bodyPr/>
                    <a:lstStyle/>
                    <a:p>
                      <a:r>
                        <a:rPr lang="en-US" sz="1200" dirty="0" smtClean="0"/>
                        <a:t>Frontage roads</a:t>
                      </a:r>
                      <a:endParaRPr lang="en-US" sz="1200"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NB/WB</a:t>
                      </a:r>
                    </a:p>
                    <a:p>
                      <a:r>
                        <a:rPr lang="en-US" sz="1200" dirty="0" smtClean="0"/>
                        <a:t>SB/EB</a:t>
                      </a:r>
                      <a:endParaRPr lang="en-US" sz="1200" dirty="0"/>
                    </a:p>
                  </a:txBody>
                  <a:tcPr>
                    <a:lnL w="12700" cap="flat" cmpd="sng" algn="ctr">
                      <a:solidFill>
                        <a:schemeClr val="bg1"/>
                      </a:solidFill>
                      <a:prstDash val="solid"/>
                      <a:round/>
                      <a:headEnd type="none" w="med" len="med"/>
                      <a:tailEnd type="none" w="med" len="med"/>
                    </a:lnL>
                  </a:tcPr>
                </a:tc>
                <a:tc>
                  <a:txBody>
                    <a:bodyPr/>
                    <a:lstStyle/>
                    <a:p>
                      <a:r>
                        <a:rPr lang="en-US" sz="1200" dirty="0" smtClean="0"/>
                        <a:t>21</a:t>
                      </a:r>
                    </a:p>
                    <a:p>
                      <a:r>
                        <a:rPr lang="en-US" sz="1200" dirty="0" smtClean="0"/>
                        <a:t>23</a:t>
                      </a:r>
                      <a:endParaRPr lang="en-US" sz="1200" dirty="0"/>
                    </a:p>
                  </a:txBody>
                  <a:tcPr/>
                </a:tc>
                <a:tc>
                  <a:txBody>
                    <a:bodyPr/>
                    <a:lstStyle/>
                    <a:p>
                      <a:r>
                        <a:rPr lang="en-US" sz="1200" dirty="0" smtClean="0"/>
                        <a:t>26</a:t>
                      </a:r>
                    </a:p>
                    <a:p>
                      <a:r>
                        <a:rPr lang="en-US" sz="1200" dirty="0" smtClean="0"/>
                        <a:t>31.5</a:t>
                      </a:r>
                    </a:p>
                  </a:txBody>
                  <a:tcPr/>
                </a:tc>
                <a:tc>
                  <a:txBody>
                    <a:bodyPr/>
                    <a:lstStyle/>
                    <a:p>
                      <a:r>
                        <a:rPr lang="en-US" sz="1200" dirty="0" smtClean="0"/>
                        <a:t>25</a:t>
                      </a:r>
                    </a:p>
                    <a:p>
                      <a:r>
                        <a:rPr lang="en-US" sz="1200" dirty="0" smtClean="0"/>
                        <a:t>23.5</a:t>
                      </a:r>
                    </a:p>
                  </a:txBody>
                  <a:tcPr/>
                </a:tc>
                <a:tc>
                  <a:txBody>
                    <a:bodyPr/>
                    <a:lstStyle/>
                    <a:p>
                      <a:r>
                        <a:rPr lang="en-US" sz="1200" dirty="0" smtClean="0"/>
                        <a:t>10.8</a:t>
                      </a:r>
                    </a:p>
                    <a:p>
                      <a:r>
                        <a:rPr lang="en-US" sz="1200" dirty="0" smtClean="0"/>
                        <a:t>10.8</a:t>
                      </a:r>
                    </a:p>
                  </a:txBody>
                  <a:tcPr/>
                </a:tc>
              </a:tr>
              <a:tr h="370840">
                <a:tc>
                  <a:txBody>
                    <a:bodyPr/>
                    <a:lstStyle/>
                    <a:p>
                      <a:r>
                        <a:rPr lang="en-US" sz="1200" dirty="0" smtClean="0"/>
                        <a:t>Revenue</a:t>
                      </a:r>
                      <a:r>
                        <a:rPr lang="en-US" sz="1200" baseline="0" dirty="0" smtClean="0"/>
                        <a:t> </a:t>
                      </a:r>
                      <a:r>
                        <a:rPr lang="en-US" sz="1200" dirty="0" smtClean="0"/>
                        <a:t>Distribution</a:t>
                      </a:r>
                      <a:endParaRPr lang="en-US" sz="1200" dirty="0"/>
                    </a:p>
                  </a:txBody>
                  <a:tcPr/>
                </a:tc>
                <a:tc gridSpan="2">
                  <a:txBody>
                    <a:bodyPr/>
                    <a:lstStyle/>
                    <a:p>
                      <a:r>
                        <a:rPr lang="en-US" sz="1200" dirty="0" smtClean="0"/>
                        <a:t>during</a:t>
                      </a:r>
                      <a:r>
                        <a:rPr lang="en-US" sz="1200" baseline="0" dirty="0" smtClean="0"/>
                        <a:t> a typical weekday</a:t>
                      </a:r>
                      <a:endParaRPr lang="en-US" sz="1200" dirty="0"/>
                    </a:p>
                  </a:txBody>
                  <a:tcPr/>
                </a:tc>
                <a:tc hMerge="1">
                  <a:txBody>
                    <a:bodyPr/>
                    <a:lstStyle/>
                    <a:p>
                      <a:endParaRPr lang="en-US"/>
                    </a:p>
                  </a:txBody>
                  <a:tcPr/>
                </a:tc>
                <a:tc>
                  <a:txBody>
                    <a:bodyPr/>
                    <a:lstStyle/>
                    <a:p>
                      <a:r>
                        <a:rPr lang="en-US" sz="1200" dirty="0" smtClean="0"/>
                        <a:t>21%</a:t>
                      </a:r>
                      <a:endParaRPr lang="en-US" sz="1200" dirty="0"/>
                    </a:p>
                  </a:txBody>
                  <a:tcPr/>
                </a:tc>
                <a:tc>
                  <a:txBody>
                    <a:bodyPr/>
                    <a:lstStyle/>
                    <a:p>
                      <a:r>
                        <a:rPr lang="en-US" sz="1200" dirty="0" smtClean="0"/>
                        <a:t>38%</a:t>
                      </a:r>
                    </a:p>
                  </a:txBody>
                  <a:tcPr/>
                </a:tc>
                <a:tc>
                  <a:txBody>
                    <a:bodyPr/>
                    <a:lstStyle/>
                    <a:p>
                      <a:r>
                        <a:rPr lang="en-US" sz="1200" smtClean="0"/>
                        <a:t>28%</a:t>
                      </a:r>
                      <a:endParaRPr lang="en-US" sz="1200" dirty="0" smtClean="0"/>
                    </a:p>
                  </a:txBody>
                  <a:tcPr/>
                </a:tc>
                <a:tc>
                  <a:txBody>
                    <a:bodyPr/>
                    <a:lstStyle/>
                    <a:p>
                      <a:r>
                        <a:rPr lang="en-US" sz="1200" dirty="0" smtClean="0"/>
                        <a:t>13%</a:t>
                      </a:r>
                    </a:p>
                  </a:txBody>
                  <a:tcPr/>
                </a:tc>
              </a:tr>
            </a:tbl>
          </a:graphicData>
        </a:graphic>
      </p:graphicFrame>
      <p:sp>
        <p:nvSpPr>
          <p:cNvPr id="6" name="TextBox 5"/>
          <p:cNvSpPr txBox="1"/>
          <p:nvPr/>
        </p:nvSpPr>
        <p:spPr>
          <a:xfrm>
            <a:off x="228600" y="5105400"/>
            <a:ext cx="8001000" cy="1107996"/>
          </a:xfrm>
          <a:prstGeom prst="rect">
            <a:avLst/>
          </a:prstGeom>
          <a:noFill/>
        </p:spPr>
        <p:txBody>
          <a:bodyPr wrap="square" rtlCol="0">
            <a:spAutoFit/>
          </a:bodyPr>
          <a:lstStyle/>
          <a:p>
            <a:r>
              <a:rPr lang="en-US" sz="1100" i="1" dirty="0" smtClean="0">
                <a:solidFill>
                  <a:schemeClr val="dk1"/>
                </a:solidFill>
                <a:latin typeface="+mn-lt"/>
              </a:rPr>
              <a:t>Notes:</a:t>
            </a:r>
          </a:p>
          <a:p>
            <a:pPr marL="228600" indent="-228600">
              <a:buAutoNum type="arabicParenBoth"/>
            </a:pPr>
            <a:r>
              <a:rPr lang="en-US" sz="1100" i="1" dirty="0" smtClean="0">
                <a:solidFill>
                  <a:schemeClr val="dk1"/>
                </a:solidFill>
                <a:latin typeface="+mn-lt"/>
              </a:rPr>
              <a:t>Time of day for four time periods obtained from Baton Rouge MPO Metropolitan Transportation Plan 2037 Travel Demand Model User’s Manual, June 2013</a:t>
            </a:r>
          </a:p>
          <a:p>
            <a:pPr marL="228600" indent="-228600">
              <a:buAutoNum type="arabicParenBoth"/>
            </a:pPr>
            <a:r>
              <a:rPr lang="en-US" sz="1100" i="1" dirty="0" smtClean="0">
                <a:solidFill>
                  <a:schemeClr val="dk1"/>
                </a:solidFill>
                <a:latin typeface="+mn-lt"/>
              </a:rPr>
              <a:t>Travel times aggregated from Google Map Typical Traffic Time for each segment along the existing corridor. The travel time savings were the comparison between the built BUMP and frontage roads/local roads. </a:t>
            </a:r>
          </a:p>
          <a:p>
            <a:pPr marL="228600" indent="-228600">
              <a:buAutoNum type="arabicParenBoth"/>
            </a:pPr>
            <a:endParaRPr lang="en-US" sz="1100" i="1" dirty="0">
              <a:solidFill>
                <a:schemeClr val="dk1"/>
              </a:solidFill>
              <a:latin typeface="+mn-lt"/>
            </a:endParaRPr>
          </a:p>
        </p:txBody>
      </p:sp>
      <p:sp>
        <p:nvSpPr>
          <p:cNvPr id="7" name="Slide Number Placeholder 6"/>
          <p:cNvSpPr>
            <a:spLocks noGrp="1"/>
          </p:cNvSpPr>
          <p:nvPr>
            <p:ph type="sldNum" sz="quarter" idx="10"/>
          </p:nvPr>
        </p:nvSpPr>
        <p:spPr/>
        <p:txBody>
          <a:bodyPr/>
          <a:lstStyle/>
          <a:p>
            <a:fld id="{BEE679C8-63CA-4522-B8A5-300E6731A71C}" type="slidenum">
              <a:rPr lang="en-US" smtClean="0"/>
              <a:pPr/>
              <a:t>16</a:t>
            </a:fld>
            <a:endParaRPr lang="en-US" dirty="0"/>
          </a:p>
        </p:txBody>
      </p:sp>
    </p:spTree>
    <p:extLst>
      <p:ext uri="{BB962C8B-B14F-4D97-AF65-F5344CB8AC3E}">
        <p14:creationId xmlns:p14="http://schemas.microsoft.com/office/powerpoint/2010/main" val="2531823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30-Yr Gross Revenue Stream ($2014)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66114140"/>
              </p:ext>
            </p:extLst>
          </p:nvPr>
        </p:nvGraphicFramePr>
        <p:xfrm>
          <a:off x="838200" y="1143000"/>
          <a:ext cx="7391400" cy="5113980"/>
        </p:xfrm>
        <a:graphic>
          <a:graphicData uri="http://schemas.openxmlformats.org/drawingml/2006/table">
            <a:tbl>
              <a:tblPr/>
              <a:tblGrid>
                <a:gridCol w="494450"/>
                <a:gridCol w="735927"/>
                <a:gridCol w="1211210"/>
                <a:gridCol w="1502515"/>
                <a:gridCol w="1796791"/>
                <a:gridCol w="1650507"/>
              </a:tblGrid>
              <a:tr h="143814">
                <a:tc>
                  <a:txBody>
                    <a:bodyPr/>
                    <a:lstStyle/>
                    <a:p>
                      <a:pPr algn="ctr" fontAlgn="b"/>
                      <a:r>
                        <a:rPr lang="en-US" sz="1000" b="1" i="0" u="none" strike="noStrike" dirty="0">
                          <a:solidFill>
                            <a:srgbClr val="000000"/>
                          </a:solidFill>
                          <a:effectLst/>
                          <a:latin typeface="Calibri"/>
                        </a:rPr>
                        <a:t>Order</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Year</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Daily Gross Revenue</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Annual Gross Revenue</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Cumulative Gross Revenue</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Annual Transactions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386">
                <a:tc>
                  <a:txBody>
                    <a:bodyPr/>
                    <a:lstStyle/>
                    <a:p>
                      <a:pPr algn="ctr" fontAlgn="b"/>
                      <a:r>
                        <a:rPr lang="en-US" sz="1000" b="0" i="0" u="none" strike="noStrike" dirty="0">
                          <a:solidFill>
                            <a:srgbClr val="000000"/>
                          </a:solidFill>
                          <a:effectLst/>
                          <a:latin typeface="Calibri"/>
                        </a:rPr>
                        <a:t>1</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2022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$85,950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$27,074,250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$27,074,250 </a:t>
                      </a:r>
                    </a:p>
                  </a:txBody>
                  <a:tcPr marL="68580" marR="68580" marT="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kern="1200" dirty="0">
                          <a:solidFill>
                            <a:srgbClr val="000000"/>
                          </a:solidFill>
                          <a:effectLst/>
                          <a:latin typeface="Calibri"/>
                          <a:ea typeface="+mn-ea"/>
                          <a:cs typeface="+mn-cs"/>
                        </a:rPr>
                        <a:t>27,018,800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5386">
                <a:tc>
                  <a:txBody>
                    <a:bodyPr/>
                    <a:lstStyle/>
                    <a:p>
                      <a:pPr algn="ctr" fontAlgn="b"/>
                      <a:r>
                        <a:rPr lang="en-US" sz="1000" b="0" i="0" u="none" strike="noStrike">
                          <a:solidFill>
                            <a:srgbClr val="000000"/>
                          </a:solidFill>
                          <a:effectLst/>
                          <a:latin typeface="Calibri"/>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2023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$98,590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$31,055,850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$58,130,100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30,980,700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2024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$111,320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$35,065,800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$93,195,900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34,969,300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2025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$124,140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$39,104,100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$132,300,000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38,982,400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5</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2026</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$124,590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$39,245,850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$171,545,850 </a:t>
                      </a:r>
                    </a:p>
                  </a:txBody>
                  <a:tcPr marL="68580" marR="6858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kern="1200" dirty="0">
                          <a:solidFill>
                            <a:srgbClr val="000000"/>
                          </a:solidFill>
                          <a:effectLst/>
                          <a:latin typeface="Calibri"/>
                          <a:ea typeface="+mn-ea"/>
                          <a:cs typeface="+mn-cs"/>
                        </a:rPr>
                        <a:t>39,110,300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5386">
                <a:tc>
                  <a:txBody>
                    <a:bodyPr/>
                    <a:lstStyle/>
                    <a:p>
                      <a:pPr algn="ctr" fontAlgn="b"/>
                      <a:r>
                        <a:rPr lang="en-US" sz="1000" b="0" i="0" u="none" strike="noStrike">
                          <a:solidFill>
                            <a:srgbClr val="000000"/>
                          </a:solidFill>
                          <a:effectLst/>
                          <a:latin typeface="Calibri"/>
                        </a:rPr>
                        <a:t>6</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2027</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$125,040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$39,387,600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$210,933,450 </a:t>
                      </a:r>
                    </a:p>
                  </a:txBody>
                  <a:tcPr marL="68580" marR="6858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kern="1200" dirty="0">
                          <a:solidFill>
                            <a:srgbClr val="000000"/>
                          </a:solidFill>
                          <a:effectLst/>
                          <a:latin typeface="Calibri"/>
                          <a:ea typeface="+mn-ea"/>
                          <a:cs typeface="+mn-cs"/>
                        </a:rPr>
                        <a:t>39,238,300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5386">
                <a:tc>
                  <a:txBody>
                    <a:bodyPr/>
                    <a:lstStyle/>
                    <a:p>
                      <a:pPr algn="ctr" fontAlgn="b"/>
                      <a:r>
                        <a:rPr lang="en-US" sz="1000" b="0" i="0" u="none" strike="noStrike">
                          <a:solidFill>
                            <a:srgbClr val="000000"/>
                          </a:solidFill>
                          <a:effectLst/>
                          <a:latin typeface="Calibri"/>
                        </a:rPr>
                        <a:t>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2028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$125,490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$39,529,350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$250,462,800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39,366,300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2029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$125,940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$39,671,100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$290,133,900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39,494,200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$126,390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$39,812,850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$329,946,750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39,622,200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10</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2031</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$126,840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$39,954,600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$369,901,350 </a:t>
                      </a:r>
                    </a:p>
                  </a:txBody>
                  <a:tcPr marL="68580" marR="6858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kern="1200" dirty="0">
                          <a:solidFill>
                            <a:srgbClr val="000000"/>
                          </a:solidFill>
                          <a:effectLst/>
                          <a:latin typeface="Calibri"/>
                          <a:ea typeface="+mn-ea"/>
                          <a:cs typeface="+mn-cs"/>
                        </a:rPr>
                        <a:t>39,750,200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5386">
                <a:tc>
                  <a:txBody>
                    <a:bodyPr/>
                    <a:lstStyle/>
                    <a:p>
                      <a:pPr algn="ctr" fontAlgn="b"/>
                      <a:r>
                        <a:rPr lang="en-US" sz="1000" b="0" i="0" u="none" strike="noStrike">
                          <a:solidFill>
                            <a:srgbClr val="000000"/>
                          </a:solidFill>
                          <a:effectLst/>
                          <a:latin typeface="Calibri"/>
                        </a:rPr>
                        <a:t>11</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2032</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$127,290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$40,096,350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$409,997,700 </a:t>
                      </a:r>
                    </a:p>
                  </a:txBody>
                  <a:tcPr marL="68580" marR="6858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kern="1200" dirty="0">
                          <a:solidFill>
                            <a:srgbClr val="000000"/>
                          </a:solidFill>
                          <a:effectLst/>
                          <a:latin typeface="Calibri"/>
                          <a:ea typeface="+mn-ea"/>
                          <a:cs typeface="+mn-cs"/>
                        </a:rPr>
                        <a:t>39,878,200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5386">
                <a:tc>
                  <a:txBody>
                    <a:bodyPr/>
                    <a:lstStyle/>
                    <a:p>
                      <a:pPr algn="ctr" fontAlgn="b"/>
                      <a:r>
                        <a:rPr lang="en-US" sz="1000" b="0" i="0" u="none" strike="noStrike">
                          <a:solidFill>
                            <a:srgbClr val="000000"/>
                          </a:solidFill>
                          <a:effectLst/>
                          <a:latin typeface="Calibri"/>
                        </a:rPr>
                        <a:t>12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$127,740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$40,238,100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$450,235,800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a:solidFill>
                            <a:srgbClr val="000000"/>
                          </a:solidFill>
                          <a:effectLst/>
                          <a:latin typeface="Calibri"/>
                          <a:ea typeface="+mn-ea"/>
                          <a:cs typeface="+mn-cs"/>
                        </a:rPr>
                        <a:t>40,006,100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$128,190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$40,379,850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$490,615,650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a:solidFill>
                            <a:srgbClr val="000000"/>
                          </a:solidFill>
                          <a:effectLst/>
                          <a:latin typeface="Calibri"/>
                          <a:ea typeface="+mn-ea"/>
                          <a:cs typeface="+mn-cs"/>
                        </a:rPr>
                        <a:t>40,134,100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14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$128,640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$40,521,600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$531,137,250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40,262,000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15</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2036</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$129,090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$40,663,350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$571,800,600 </a:t>
                      </a:r>
                    </a:p>
                  </a:txBody>
                  <a:tcPr marL="68580" marR="6858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kern="1200">
                          <a:solidFill>
                            <a:srgbClr val="000000"/>
                          </a:solidFill>
                          <a:effectLst/>
                          <a:latin typeface="Calibri"/>
                          <a:ea typeface="+mn-ea"/>
                          <a:cs typeface="+mn-cs"/>
                        </a:rPr>
                        <a:t>40,390,000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5386">
                <a:tc>
                  <a:txBody>
                    <a:bodyPr/>
                    <a:lstStyle/>
                    <a:p>
                      <a:pPr algn="ctr" fontAlgn="b"/>
                      <a:r>
                        <a:rPr lang="en-US" sz="1000" b="0" i="0" u="none" strike="noStrike">
                          <a:solidFill>
                            <a:srgbClr val="000000"/>
                          </a:solidFill>
                          <a:effectLst/>
                          <a:latin typeface="Calibri"/>
                        </a:rPr>
                        <a:t>16</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2037</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$129,540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$40,805,100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$612,605,700 </a:t>
                      </a:r>
                    </a:p>
                  </a:txBody>
                  <a:tcPr marL="68580" marR="6858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kern="1200" dirty="0">
                          <a:solidFill>
                            <a:srgbClr val="000000"/>
                          </a:solidFill>
                          <a:effectLst/>
                          <a:latin typeface="Calibri"/>
                          <a:ea typeface="+mn-ea"/>
                          <a:cs typeface="+mn-cs"/>
                        </a:rPr>
                        <a:t>40,508,800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5386">
                <a:tc>
                  <a:txBody>
                    <a:bodyPr/>
                    <a:lstStyle/>
                    <a:p>
                      <a:pPr algn="ctr" fontAlgn="b"/>
                      <a:r>
                        <a:rPr lang="en-US" sz="1000" b="0" i="0" u="none" strike="noStrike">
                          <a:solidFill>
                            <a:srgbClr val="000000"/>
                          </a:solidFill>
                          <a:effectLst/>
                          <a:latin typeface="Calibri"/>
                        </a:rPr>
                        <a:t>17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$129,990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$40,946,850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$653,552,550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40,636,700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18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2039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$130,440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$41,088,600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$694,641,150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40,764,700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$130,890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$41,230,350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$735,871,500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a:solidFill>
                            <a:srgbClr val="000000"/>
                          </a:solidFill>
                          <a:effectLst/>
                          <a:latin typeface="Calibri"/>
                          <a:ea typeface="+mn-ea"/>
                          <a:cs typeface="+mn-cs"/>
                        </a:rPr>
                        <a:t>40,892,700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20</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2041</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$131,340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$41,372,100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$777,243,600 </a:t>
                      </a:r>
                    </a:p>
                  </a:txBody>
                  <a:tcPr marL="68580" marR="6858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kern="1200">
                          <a:solidFill>
                            <a:srgbClr val="000000"/>
                          </a:solidFill>
                          <a:effectLst/>
                          <a:latin typeface="Calibri"/>
                          <a:ea typeface="+mn-ea"/>
                          <a:cs typeface="+mn-cs"/>
                        </a:rPr>
                        <a:t>41,020,700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5386">
                <a:tc>
                  <a:txBody>
                    <a:bodyPr/>
                    <a:lstStyle/>
                    <a:p>
                      <a:pPr algn="ctr" fontAlgn="b"/>
                      <a:r>
                        <a:rPr lang="en-US" sz="1000" b="0" i="0" u="none" strike="noStrike">
                          <a:solidFill>
                            <a:srgbClr val="000000"/>
                          </a:solidFill>
                          <a:effectLst/>
                          <a:latin typeface="Calibri"/>
                        </a:rPr>
                        <a:t>21</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2042</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$131,790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$41,513,850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$818,757,450 </a:t>
                      </a:r>
                    </a:p>
                  </a:txBody>
                  <a:tcPr marL="68580" marR="6858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kern="1200" dirty="0">
                          <a:solidFill>
                            <a:srgbClr val="000000"/>
                          </a:solidFill>
                          <a:effectLst/>
                          <a:latin typeface="Calibri"/>
                          <a:ea typeface="+mn-ea"/>
                          <a:cs typeface="+mn-cs"/>
                        </a:rPr>
                        <a:t>41,148,600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5386">
                <a:tc>
                  <a:txBody>
                    <a:bodyPr/>
                    <a:lstStyle/>
                    <a:p>
                      <a:pPr algn="ctr" fontAlgn="b"/>
                      <a:r>
                        <a:rPr lang="en-US" sz="1000" b="0" i="0" u="none" strike="noStrike">
                          <a:solidFill>
                            <a:srgbClr val="000000"/>
                          </a:solidFill>
                          <a:effectLst/>
                          <a:latin typeface="Calibri"/>
                        </a:rPr>
                        <a:t>22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$132,240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$41,655,600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$860,413,050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a:solidFill>
                            <a:srgbClr val="000000"/>
                          </a:solidFill>
                          <a:effectLst/>
                          <a:latin typeface="Calibri"/>
                          <a:ea typeface="+mn-ea"/>
                          <a:cs typeface="+mn-cs"/>
                        </a:rPr>
                        <a:t>41,276,600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23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$132,690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$41,797,350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$902,210,400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41,404,500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24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$133,140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$41,939,100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$944,149,500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a:solidFill>
                            <a:srgbClr val="000000"/>
                          </a:solidFill>
                          <a:effectLst/>
                          <a:latin typeface="Calibri"/>
                          <a:ea typeface="+mn-ea"/>
                          <a:cs typeface="+mn-cs"/>
                        </a:rPr>
                        <a:t>41,532,500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25</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2046</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$133,590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$42,080,850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$986,230,350 </a:t>
                      </a:r>
                    </a:p>
                  </a:txBody>
                  <a:tcPr marL="68580" marR="6858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kern="1200" dirty="0">
                          <a:solidFill>
                            <a:srgbClr val="000000"/>
                          </a:solidFill>
                          <a:effectLst/>
                          <a:latin typeface="Calibri"/>
                          <a:ea typeface="+mn-ea"/>
                          <a:cs typeface="+mn-cs"/>
                        </a:rPr>
                        <a:t>41,660,500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5386">
                <a:tc>
                  <a:txBody>
                    <a:bodyPr/>
                    <a:lstStyle/>
                    <a:p>
                      <a:pPr algn="ctr" fontAlgn="b"/>
                      <a:r>
                        <a:rPr lang="en-US" sz="1000" b="0" i="0" u="none" strike="noStrike">
                          <a:solidFill>
                            <a:srgbClr val="000000"/>
                          </a:solidFill>
                          <a:effectLst/>
                          <a:latin typeface="Calibri"/>
                        </a:rPr>
                        <a:t>26</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2047</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$134,040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$42,222,600 </a:t>
                      </a:r>
                    </a:p>
                  </a:txBody>
                  <a:tcPr marL="68580" marR="6858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$1,028,452,950 </a:t>
                      </a:r>
                    </a:p>
                  </a:txBody>
                  <a:tcPr marL="68580" marR="6858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kern="1200">
                          <a:solidFill>
                            <a:srgbClr val="000000"/>
                          </a:solidFill>
                          <a:effectLst/>
                          <a:latin typeface="Calibri"/>
                          <a:ea typeface="+mn-ea"/>
                          <a:cs typeface="+mn-cs"/>
                        </a:rPr>
                        <a:t>41,788,500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5386">
                <a:tc>
                  <a:txBody>
                    <a:bodyPr/>
                    <a:lstStyle/>
                    <a:p>
                      <a:pPr algn="ctr" fontAlgn="b"/>
                      <a:r>
                        <a:rPr lang="en-US" sz="1000" b="0" i="0" u="none" strike="noStrike">
                          <a:solidFill>
                            <a:srgbClr val="000000"/>
                          </a:solidFill>
                          <a:effectLst/>
                          <a:latin typeface="Calibri"/>
                        </a:rPr>
                        <a:t>27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$134,490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$42,364,350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$1,070,817,300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41,916,400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28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2049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$134,940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$42,506,100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$1,113,323,400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42,044,400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29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2050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$135,390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$42,647,850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$1,155,971,250 </a:t>
                      </a:r>
                    </a:p>
                  </a:txBody>
                  <a:tcPr marL="68580" marR="6858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kern="1200" dirty="0">
                          <a:solidFill>
                            <a:srgbClr val="000000"/>
                          </a:solidFill>
                          <a:effectLst/>
                          <a:latin typeface="Calibri"/>
                          <a:ea typeface="+mn-ea"/>
                          <a:cs typeface="+mn-cs"/>
                        </a:rPr>
                        <a:t>42,172,400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5386">
                <a:tc>
                  <a:txBody>
                    <a:bodyPr/>
                    <a:lstStyle/>
                    <a:p>
                      <a:pPr algn="ctr" fontAlgn="b"/>
                      <a:r>
                        <a:rPr lang="en-US" sz="1000" b="0" i="0" u="none" strike="noStrike">
                          <a:solidFill>
                            <a:srgbClr val="000000"/>
                          </a:solidFill>
                          <a:effectLst/>
                          <a:latin typeface="Calibri"/>
                        </a:rPr>
                        <a:t>30</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2051</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$135,840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a:solidFill>
                            <a:srgbClr val="000000"/>
                          </a:solidFill>
                          <a:effectLst/>
                          <a:latin typeface="Calibri"/>
                          <a:ea typeface="+mn-ea"/>
                          <a:cs typeface="+mn-cs"/>
                        </a:rPr>
                        <a:t>$42,789,600 </a:t>
                      </a:r>
                    </a:p>
                  </a:txBody>
                  <a:tcPr marL="68580" marR="6858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0" u="none" strike="noStrike" kern="1200" dirty="0">
                          <a:solidFill>
                            <a:srgbClr val="000000"/>
                          </a:solidFill>
                          <a:effectLst/>
                          <a:latin typeface="Calibri"/>
                          <a:ea typeface="+mn-ea"/>
                          <a:cs typeface="+mn-cs"/>
                        </a:rPr>
                        <a:t>$1,198,760,850 </a:t>
                      </a:r>
                    </a:p>
                  </a:txBody>
                  <a:tcPr marL="68580" marR="6858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kern="1200" dirty="0">
                          <a:solidFill>
                            <a:srgbClr val="000000"/>
                          </a:solidFill>
                          <a:effectLst/>
                          <a:latin typeface="Calibri"/>
                          <a:ea typeface="+mn-ea"/>
                          <a:cs typeface="+mn-cs"/>
                        </a:rPr>
                        <a:t>42,300,300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0"/>
          </p:nvPr>
        </p:nvSpPr>
        <p:spPr/>
        <p:txBody>
          <a:bodyPr/>
          <a:lstStyle/>
          <a:p>
            <a:fld id="{BEE679C8-63CA-4522-B8A5-300E6731A71C}" type="slidenum">
              <a:rPr lang="en-US" smtClean="0"/>
              <a:pPr/>
              <a:t>17</a:t>
            </a:fld>
            <a:endParaRPr lang="en-US" dirty="0"/>
          </a:p>
        </p:txBody>
      </p:sp>
    </p:spTree>
    <p:extLst>
      <p:ext uri="{BB962C8B-B14F-4D97-AF65-F5344CB8AC3E}">
        <p14:creationId xmlns:p14="http://schemas.microsoft.com/office/powerpoint/2010/main" val="2531823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Revenue Forecast Comparison</a:t>
            </a:r>
            <a:endParaRPr lang="en-US" dirty="0"/>
          </a:p>
        </p:txBody>
      </p:sp>
      <p:sp>
        <p:nvSpPr>
          <p:cNvPr id="4" name="Slide Number Placeholder 3"/>
          <p:cNvSpPr>
            <a:spLocks noGrp="1"/>
          </p:cNvSpPr>
          <p:nvPr>
            <p:ph type="sldNum" sz="quarter" idx="10"/>
          </p:nvPr>
        </p:nvSpPr>
        <p:spPr/>
        <p:txBody>
          <a:bodyPr/>
          <a:lstStyle/>
          <a:p>
            <a:fld id="{BEE679C8-63CA-4522-B8A5-300E6731A71C}" type="slidenum">
              <a:rPr lang="en-US" smtClean="0"/>
              <a:pPr/>
              <a:t>18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676400"/>
            <a:ext cx="69721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1066800"/>
            <a:ext cx="3898900" cy="369332"/>
          </a:xfrm>
          <a:prstGeom prst="rect">
            <a:avLst/>
          </a:prstGeom>
          <a:noFill/>
        </p:spPr>
        <p:txBody>
          <a:bodyPr wrap="square" rtlCol="0">
            <a:spAutoFit/>
          </a:bodyPr>
          <a:lstStyle/>
          <a:p>
            <a:r>
              <a:rPr lang="en-US" b="1" dirty="0" smtClean="0">
                <a:solidFill>
                  <a:srgbClr val="4E8ABE"/>
                </a:solidFill>
              </a:rPr>
              <a:t>HNTB Toll Revenue Forecast</a:t>
            </a:r>
            <a:endParaRPr lang="en-US" b="1" dirty="0">
              <a:solidFill>
                <a:srgbClr val="4E8ABE"/>
              </a:solidFill>
            </a:endParaRPr>
          </a:p>
        </p:txBody>
      </p:sp>
    </p:spTree>
    <p:extLst>
      <p:ext uri="{BB962C8B-B14F-4D97-AF65-F5344CB8AC3E}">
        <p14:creationId xmlns:p14="http://schemas.microsoft.com/office/powerpoint/2010/main" val="271607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Review Discussion</a:t>
            </a:r>
            <a:endParaRPr lang="en-US" dirty="0"/>
          </a:p>
        </p:txBody>
      </p:sp>
      <p:sp>
        <p:nvSpPr>
          <p:cNvPr id="3" name="Text Placeholder 2"/>
          <p:cNvSpPr>
            <a:spLocks noGrp="1"/>
          </p:cNvSpPr>
          <p:nvPr>
            <p:ph type="body" sz="quarter" idx="11"/>
          </p:nvPr>
        </p:nvSpPr>
        <p:spPr>
          <a:xfrm>
            <a:off x="457200" y="1066800"/>
            <a:ext cx="8305800" cy="4648200"/>
          </a:xfrm>
        </p:spPr>
        <p:txBody>
          <a:bodyPr/>
          <a:lstStyle/>
          <a:p>
            <a:pPr>
              <a:buFont typeface="Arial" pitchFamily="34" charset="0"/>
              <a:buChar char="•"/>
            </a:pPr>
            <a:r>
              <a:rPr lang="en-US" dirty="0"/>
              <a:t>Baez Consulting reviewed the methodology and assumptions of HNTB’s T&amp;R report</a:t>
            </a:r>
          </a:p>
          <a:p>
            <a:pPr>
              <a:buFont typeface="Arial" pitchFamily="34" charset="0"/>
              <a:buChar char="•"/>
            </a:pPr>
            <a:r>
              <a:rPr lang="en-US" dirty="0"/>
              <a:t>Baez and HNTB discussed reasonableness of assumptions and similar facility </a:t>
            </a:r>
            <a:r>
              <a:rPr lang="en-US" dirty="0" err="1"/>
              <a:t>comparables</a:t>
            </a:r>
            <a:endParaRPr lang="en-US" dirty="0"/>
          </a:p>
          <a:p>
            <a:pPr>
              <a:buFont typeface="Arial" pitchFamily="34" charset="0"/>
              <a:buChar char="•"/>
            </a:pPr>
            <a:r>
              <a:rPr lang="en-US" dirty="0"/>
              <a:t>Key areas of discussion from Baez Report</a:t>
            </a:r>
          </a:p>
          <a:p>
            <a:pPr marL="685800" lvl="2" indent="-457200">
              <a:buFont typeface="Arial" pitchFamily="34" charset="0"/>
              <a:buChar char="•"/>
            </a:pPr>
            <a:r>
              <a:rPr lang="en-US" dirty="0"/>
              <a:t>Value of Time (VOT)</a:t>
            </a:r>
          </a:p>
          <a:p>
            <a:pPr marL="685800" lvl="2" indent="-457200">
              <a:buFont typeface="Arial" pitchFamily="34" charset="0"/>
              <a:buChar char="•"/>
            </a:pPr>
            <a:r>
              <a:rPr lang="en-US" dirty="0"/>
              <a:t>Traffic Capture Rates</a:t>
            </a:r>
          </a:p>
          <a:p>
            <a:pPr marL="685800" lvl="2" indent="-457200">
              <a:buFont typeface="Arial" pitchFamily="34" charset="0"/>
              <a:buChar char="•"/>
            </a:pPr>
            <a:r>
              <a:rPr lang="en-US" dirty="0"/>
              <a:t>Revenue Daily Distribution</a:t>
            </a:r>
          </a:p>
          <a:p>
            <a:pPr marL="685800" lvl="2" indent="-457200">
              <a:buFont typeface="Arial" pitchFamily="34" charset="0"/>
              <a:buChar char="•"/>
            </a:pPr>
            <a:r>
              <a:rPr lang="en-US" dirty="0"/>
              <a:t>Revenue Days</a:t>
            </a:r>
          </a:p>
          <a:p>
            <a:pPr marL="685800" lvl="2" indent="-457200">
              <a:buFont typeface="Arial" pitchFamily="34" charset="0"/>
              <a:buChar char="•"/>
            </a:pPr>
            <a:r>
              <a:rPr lang="en-US" dirty="0"/>
              <a:t>Ramp-up Factor</a:t>
            </a:r>
          </a:p>
          <a:p>
            <a:pPr marL="685800" lvl="2" indent="-457200">
              <a:buFont typeface="Arial" pitchFamily="34" charset="0"/>
              <a:buChar char="•"/>
            </a:pPr>
            <a:r>
              <a:rPr lang="en-US" dirty="0"/>
              <a:t>Toll Sensitivity Curves and Toll Rates</a:t>
            </a:r>
          </a:p>
          <a:p>
            <a:pPr lvl="1"/>
            <a:endParaRPr lang="en-US" sz="2200" dirty="0" smtClean="0"/>
          </a:p>
          <a:p>
            <a:endParaRPr lang="en-US" sz="2400" dirty="0" smtClean="0"/>
          </a:p>
        </p:txBody>
      </p:sp>
      <p:sp>
        <p:nvSpPr>
          <p:cNvPr id="4" name="Text Placeholder 2"/>
          <p:cNvSpPr txBox="1">
            <a:spLocks/>
          </p:cNvSpPr>
          <p:nvPr/>
        </p:nvSpPr>
        <p:spPr>
          <a:xfrm>
            <a:off x="4419600" y="3505200"/>
            <a:ext cx="5943600" cy="3505200"/>
          </a:xfrm>
          <a:prstGeom prst="rect">
            <a:avLst/>
          </a:prstGeom>
        </p:spPr>
        <p:txBody>
          <a:bodyPr/>
          <a:lstStyle>
            <a:lvl1pPr marL="457200" indent="-457200">
              <a:lnSpc>
                <a:spcPct val="100000"/>
              </a:lnSpc>
              <a:spcBef>
                <a:spcPts val="600"/>
              </a:spcBef>
              <a:spcAft>
                <a:spcPts val="600"/>
              </a:spcAft>
              <a:buClr>
                <a:srgbClr val="6B8A7A"/>
              </a:buClr>
              <a:buFont typeface="Wingdings" pitchFamily="2" charset="2"/>
              <a:buChar char="§"/>
              <a:defRPr sz="2600">
                <a:latin typeface="Arial" pitchFamily="34" charset="0"/>
                <a:cs typeface="Arial" pitchFamily="34" charset="0"/>
              </a:defRPr>
            </a:lvl1pPr>
            <a:lvl2pPr marL="685800" indent="-228600">
              <a:lnSpc>
                <a:spcPct val="100000"/>
              </a:lnSpc>
              <a:spcBef>
                <a:spcPts val="600"/>
              </a:spcBef>
              <a:spcAft>
                <a:spcPts val="600"/>
              </a:spcAft>
              <a:buClr>
                <a:srgbClr val="6B8A7A"/>
              </a:buClr>
              <a:buFont typeface="Arial" pitchFamily="34" charset="0"/>
              <a:buChar char="−"/>
              <a:defRPr sz="2400">
                <a:latin typeface="Arial" pitchFamily="34" charset="0"/>
                <a:cs typeface="Arial" pitchFamily="34" charset="0"/>
              </a:defRPr>
            </a:lvl2pPr>
            <a:lvl3pPr marL="914400" indent="-228600">
              <a:lnSpc>
                <a:spcPct val="100000"/>
              </a:lnSpc>
              <a:spcBef>
                <a:spcPts val="600"/>
              </a:spcBef>
              <a:spcAft>
                <a:spcPts val="600"/>
              </a:spcAft>
              <a:buClr>
                <a:srgbClr val="6B8A7A"/>
              </a:buClr>
              <a:buFont typeface="Arial" pitchFamily="34" charset="0"/>
              <a:buChar char="−"/>
              <a:defRPr sz="2200">
                <a:latin typeface="Arial" pitchFamily="34" charset="0"/>
                <a:cs typeface="Arial" pitchFamily="34" charset="0"/>
              </a:defRPr>
            </a:lvl3pPr>
            <a:lvl4pPr marL="1143000" indent="-228600">
              <a:lnSpc>
                <a:spcPct val="100000"/>
              </a:lnSpc>
              <a:spcBef>
                <a:spcPts val="600"/>
              </a:spcBef>
              <a:spcAft>
                <a:spcPts val="600"/>
              </a:spcAft>
              <a:buClr>
                <a:srgbClr val="6B8A7A"/>
              </a:buClr>
              <a:buFont typeface="Arial" pitchFamily="34" charset="0"/>
              <a:buChar char="−"/>
              <a:defRPr sz="2000">
                <a:latin typeface="Arial" pitchFamily="34" charset="0"/>
                <a:cs typeface="Arial" pitchFamily="34" charset="0"/>
              </a:defRPr>
            </a:lvl4pPr>
            <a:lvl5pPr marL="1031875" indent="-176213">
              <a:lnSpc>
                <a:spcPct val="150000"/>
              </a:lnSpc>
              <a:buClrTx/>
              <a:buFont typeface="Arial" pitchFamily="34" charset="0"/>
              <a:buChar char="»"/>
              <a:defRPr sz="1800">
                <a:latin typeface="Arial" pitchFamily="34" charset="0"/>
                <a:cs typeface="Arial" pitchFamily="34" charset="0"/>
              </a:defRPr>
            </a:lvl5pPr>
          </a:lstStyle>
          <a:p>
            <a:pPr marL="685800" lvl="2" indent="-457200">
              <a:buFont typeface="Arial" pitchFamily="34" charset="0"/>
              <a:buChar char="•"/>
            </a:pPr>
            <a:r>
              <a:rPr lang="en-US" dirty="0"/>
              <a:t>Truck Percentage</a:t>
            </a:r>
          </a:p>
          <a:p>
            <a:pPr marL="685800" lvl="2" indent="-457200">
              <a:buFont typeface="Arial" pitchFamily="34" charset="0"/>
              <a:buChar char="•"/>
            </a:pPr>
            <a:r>
              <a:rPr lang="en-US" dirty="0" err="1"/>
              <a:t>Avg</a:t>
            </a:r>
            <a:r>
              <a:rPr lang="en-US" dirty="0"/>
              <a:t> Daily Traffic Opening </a:t>
            </a:r>
            <a:r>
              <a:rPr lang="en-US" dirty="0" err="1"/>
              <a:t>Yr</a:t>
            </a:r>
            <a:endParaRPr lang="en-US" dirty="0"/>
          </a:p>
          <a:p>
            <a:pPr marL="685800" lvl="2" indent="-457200">
              <a:buFont typeface="Arial" pitchFamily="34" charset="0"/>
              <a:buChar char="•"/>
            </a:pPr>
            <a:r>
              <a:rPr lang="en-US" dirty="0"/>
              <a:t>Long Term Traffic Growth</a:t>
            </a:r>
          </a:p>
          <a:p>
            <a:pPr marL="685800" lvl="2" indent="-457200">
              <a:buFont typeface="Arial" pitchFamily="34" charset="0"/>
              <a:buChar char="•"/>
            </a:pPr>
            <a:r>
              <a:rPr lang="en-US" dirty="0"/>
              <a:t>Revenue Days</a:t>
            </a:r>
          </a:p>
          <a:p>
            <a:pPr marL="685800" lvl="2" indent="-457200">
              <a:buFont typeface="Arial" pitchFamily="34" charset="0"/>
              <a:buChar char="•"/>
            </a:pPr>
            <a:r>
              <a:rPr lang="en-US" dirty="0"/>
              <a:t>Ramp-up Factor</a:t>
            </a:r>
          </a:p>
          <a:p>
            <a:endParaRPr lang="en-US" sz="2400" dirty="0" smtClean="0"/>
          </a:p>
        </p:txBody>
      </p:sp>
      <p:sp>
        <p:nvSpPr>
          <p:cNvPr id="5" name="Slide Number Placeholder 4"/>
          <p:cNvSpPr>
            <a:spLocks noGrp="1"/>
          </p:cNvSpPr>
          <p:nvPr>
            <p:ph type="sldNum" sz="quarter" idx="10"/>
          </p:nvPr>
        </p:nvSpPr>
        <p:spPr/>
        <p:txBody>
          <a:bodyPr/>
          <a:lstStyle/>
          <a:p>
            <a:fld id="{BEE679C8-63CA-4522-B8A5-300E6731A71C}" type="slidenum">
              <a:rPr lang="en-US" smtClean="0"/>
              <a:pPr/>
              <a:t>19</a:t>
            </a:fld>
            <a:endParaRPr lang="en-US" dirty="0"/>
          </a:p>
        </p:txBody>
      </p:sp>
    </p:spTree>
    <p:extLst>
      <p:ext uri="{BB962C8B-B14F-4D97-AF65-F5344CB8AC3E}">
        <p14:creationId xmlns:p14="http://schemas.microsoft.com/office/powerpoint/2010/main" val="432133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half" idx="1"/>
          </p:nvPr>
        </p:nvSpPr>
        <p:spPr>
          <a:xfrm>
            <a:off x="457200" y="1066800"/>
            <a:ext cx="8229600" cy="5059363"/>
          </a:xfrm>
        </p:spPr>
        <p:txBody>
          <a:bodyPr>
            <a:normAutofit/>
          </a:bodyPr>
          <a:lstStyle/>
          <a:p>
            <a:pPr>
              <a:lnSpc>
                <a:spcPct val="100000"/>
              </a:lnSpc>
              <a:spcBef>
                <a:spcPts val="600"/>
              </a:spcBef>
              <a:spcAft>
                <a:spcPts val="600"/>
              </a:spcAft>
              <a:buClr>
                <a:srgbClr val="6B8A7A"/>
              </a:buClr>
              <a:buFont typeface="Arial" pitchFamily="34" charset="0"/>
              <a:buChar char="•"/>
            </a:pPr>
            <a:r>
              <a:rPr lang="en-US" sz="2600" dirty="0" smtClean="0"/>
              <a:t>Introductions</a:t>
            </a:r>
          </a:p>
          <a:p>
            <a:pPr>
              <a:lnSpc>
                <a:spcPct val="100000"/>
              </a:lnSpc>
              <a:spcBef>
                <a:spcPts val="600"/>
              </a:spcBef>
              <a:spcAft>
                <a:spcPts val="600"/>
              </a:spcAft>
              <a:buClr>
                <a:srgbClr val="6B8A7A"/>
              </a:buClr>
              <a:buFont typeface="Arial" pitchFamily="34" charset="0"/>
              <a:buChar char="•"/>
            </a:pPr>
            <a:r>
              <a:rPr lang="en-US" sz="2600" dirty="0" smtClean="0"/>
              <a:t>Proposal/Project Overview</a:t>
            </a:r>
            <a:endParaRPr lang="en-US" sz="2600" dirty="0"/>
          </a:p>
          <a:p>
            <a:pPr>
              <a:lnSpc>
                <a:spcPct val="100000"/>
              </a:lnSpc>
              <a:spcBef>
                <a:spcPts val="600"/>
              </a:spcBef>
              <a:spcAft>
                <a:spcPts val="600"/>
              </a:spcAft>
              <a:buClr>
                <a:srgbClr val="6B8A7A"/>
              </a:buClr>
              <a:buFont typeface="Arial" pitchFamily="34" charset="0"/>
              <a:buChar char="•"/>
            </a:pPr>
            <a:r>
              <a:rPr lang="en-US" sz="2600" dirty="0" smtClean="0"/>
              <a:t>HNTB Approach</a:t>
            </a:r>
          </a:p>
          <a:p>
            <a:pPr lvl="1">
              <a:lnSpc>
                <a:spcPct val="100000"/>
              </a:lnSpc>
              <a:spcBef>
                <a:spcPts val="600"/>
              </a:spcBef>
              <a:spcAft>
                <a:spcPts val="600"/>
              </a:spcAft>
              <a:buClr>
                <a:srgbClr val="6B8A7A"/>
              </a:buClr>
              <a:buFont typeface="Arial" pitchFamily="34" charset="0"/>
              <a:buChar char="•"/>
            </a:pPr>
            <a:r>
              <a:rPr lang="en-US" sz="2400" dirty="0" smtClean="0"/>
              <a:t>Construction </a:t>
            </a:r>
            <a:r>
              <a:rPr lang="en-US" sz="2400" dirty="0"/>
              <a:t>and O&amp;M Costs</a:t>
            </a:r>
          </a:p>
          <a:p>
            <a:pPr lvl="1">
              <a:lnSpc>
                <a:spcPct val="100000"/>
              </a:lnSpc>
              <a:spcBef>
                <a:spcPts val="600"/>
              </a:spcBef>
              <a:spcAft>
                <a:spcPts val="600"/>
              </a:spcAft>
              <a:buClr>
                <a:srgbClr val="6B8A7A"/>
              </a:buClr>
              <a:buFont typeface="Arial" pitchFamily="34" charset="0"/>
              <a:buChar char="•"/>
            </a:pPr>
            <a:r>
              <a:rPr lang="en-US" sz="2400" dirty="0"/>
              <a:t>Tolling Configuration and Costs</a:t>
            </a:r>
          </a:p>
          <a:p>
            <a:pPr lvl="1">
              <a:lnSpc>
                <a:spcPct val="100000"/>
              </a:lnSpc>
              <a:spcBef>
                <a:spcPts val="600"/>
              </a:spcBef>
              <a:spcAft>
                <a:spcPts val="600"/>
              </a:spcAft>
              <a:buClr>
                <a:srgbClr val="6B8A7A"/>
              </a:buClr>
              <a:buFont typeface="Arial" pitchFamily="34" charset="0"/>
              <a:buChar char="•"/>
            </a:pPr>
            <a:r>
              <a:rPr lang="en-US" sz="2400" dirty="0"/>
              <a:t>Traffic and Revenue Analysis</a:t>
            </a:r>
          </a:p>
          <a:p>
            <a:pPr lvl="1">
              <a:lnSpc>
                <a:spcPct val="100000"/>
              </a:lnSpc>
              <a:spcBef>
                <a:spcPts val="600"/>
              </a:spcBef>
              <a:spcAft>
                <a:spcPts val="600"/>
              </a:spcAft>
              <a:buClr>
                <a:srgbClr val="6B8A7A"/>
              </a:buClr>
              <a:buFont typeface="Arial" pitchFamily="34" charset="0"/>
              <a:buChar char="•"/>
            </a:pPr>
            <a:r>
              <a:rPr lang="en-US" sz="2400" dirty="0"/>
              <a:t>Preliminary Financial Feasibility</a:t>
            </a:r>
          </a:p>
          <a:p>
            <a:pPr>
              <a:lnSpc>
                <a:spcPct val="100000"/>
              </a:lnSpc>
              <a:spcBef>
                <a:spcPts val="600"/>
              </a:spcBef>
              <a:spcAft>
                <a:spcPts val="600"/>
              </a:spcAft>
              <a:buClr>
                <a:srgbClr val="6B8A7A"/>
              </a:buClr>
              <a:buFont typeface="Arial" pitchFamily="34" charset="0"/>
              <a:buChar char="•"/>
            </a:pPr>
            <a:r>
              <a:rPr lang="en-US" sz="2600" dirty="0" smtClean="0"/>
              <a:t>Findings</a:t>
            </a:r>
          </a:p>
          <a:p>
            <a:pPr>
              <a:lnSpc>
                <a:spcPct val="100000"/>
              </a:lnSpc>
              <a:spcBef>
                <a:spcPts val="600"/>
              </a:spcBef>
              <a:spcAft>
                <a:spcPts val="600"/>
              </a:spcAft>
              <a:buClr>
                <a:srgbClr val="6B8A7A"/>
              </a:buClr>
              <a:buFont typeface="Arial" pitchFamily="34" charset="0"/>
              <a:buChar char="•"/>
            </a:pPr>
            <a:r>
              <a:rPr lang="en-US" sz="2600" dirty="0" smtClean="0"/>
              <a:t>Questions</a:t>
            </a:r>
            <a:endParaRPr lang="en-US" sz="2600" dirty="0"/>
          </a:p>
          <a:p>
            <a:pPr marL="457200" lvl="2" indent="0">
              <a:buNone/>
            </a:pPr>
            <a:endParaRPr lang="en-US" dirty="0" smtClean="0"/>
          </a:p>
        </p:txBody>
      </p:sp>
    </p:spTree>
    <p:extLst>
      <p:ext uri="{BB962C8B-B14F-4D97-AF65-F5344CB8AC3E}">
        <p14:creationId xmlns:p14="http://schemas.microsoft.com/office/powerpoint/2010/main" val="4131945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Feasibility</a:t>
            </a:r>
            <a:endParaRPr lang="en-US" dirty="0"/>
          </a:p>
        </p:txBody>
      </p:sp>
      <p:sp>
        <p:nvSpPr>
          <p:cNvPr id="3" name="Text Placeholder 2"/>
          <p:cNvSpPr>
            <a:spLocks noGrp="1"/>
          </p:cNvSpPr>
          <p:nvPr>
            <p:ph type="body" sz="quarter" idx="11"/>
          </p:nvPr>
        </p:nvSpPr>
        <p:spPr>
          <a:xfrm>
            <a:off x="457200" y="1371600"/>
            <a:ext cx="8305800" cy="4648200"/>
          </a:xfrm>
        </p:spPr>
        <p:txBody>
          <a:bodyPr/>
          <a:lstStyle/>
          <a:p>
            <a:pPr lvl="0">
              <a:buFont typeface="Arial" pitchFamily="34" charset="0"/>
              <a:buChar char="•"/>
            </a:pPr>
            <a:r>
              <a:rPr lang="en-US" dirty="0"/>
              <a:t>Evaluate the private P3 financing potential of BUMP as a standalone project (no state support)</a:t>
            </a:r>
          </a:p>
          <a:p>
            <a:pPr lvl="0">
              <a:buFont typeface="Arial" pitchFamily="34" charset="0"/>
              <a:buChar char="•"/>
            </a:pPr>
            <a:r>
              <a:rPr lang="en-US" dirty="0"/>
              <a:t>Load project inputs into a financial model</a:t>
            </a:r>
          </a:p>
          <a:p>
            <a:pPr marL="685800" lvl="2" indent="-457200">
              <a:buFont typeface="Arial" pitchFamily="34" charset="0"/>
              <a:buChar char="•"/>
            </a:pPr>
            <a:r>
              <a:rPr lang="en-US" dirty="0"/>
              <a:t>Capital Cost, O&amp;M/Lifecycle, Revenue</a:t>
            </a:r>
          </a:p>
          <a:p>
            <a:pPr>
              <a:buFont typeface="Arial" pitchFamily="34" charset="0"/>
              <a:buChar char="•"/>
            </a:pPr>
            <a:r>
              <a:rPr lang="en-US" dirty="0"/>
              <a:t>Develop financial assumptions based on current market, recent transactions and qualitative factors</a:t>
            </a:r>
          </a:p>
          <a:p>
            <a:pPr marL="457200" lvl="1" indent="-457200">
              <a:buFont typeface="Arial" pitchFamily="34" charset="0"/>
              <a:buChar char="•"/>
            </a:pPr>
            <a:r>
              <a:rPr lang="en-US" sz="2600" dirty="0"/>
              <a:t>Debt rates, coverage levels, private equity IRR</a:t>
            </a:r>
          </a:p>
          <a:p>
            <a:pPr>
              <a:buFont typeface="Arial" pitchFamily="34" charset="0"/>
              <a:buChar char="•"/>
            </a:pPr>
            <a:r>
              <a:rPr lang="en-US" dirty="0"/>
              <a:t>Identify any shortfalls or </a:t>
            </a:r>
            <a:r>
              <a:rPr lang="en-US" dirty="0" smtClean="0"/>
              <a:t>gap funding required</a:t>
            </a:r>
          </a:p>
          <a:p>
            <a:pPr>
              <a:buFont typeface="Arial" pitchFamily="34" charset="0"/>
              <a:buChar char="•"/>
            </a:pPr>
            <a:r>
              <a:rPr lang="en-US" dirty="0" smtClean="0"/>
              <a:t>Results are preliminary and the P3 developer could have a different T&amp;R and financing package</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E679C8-63CA-4522-B8A5-300E6731A71C}" type="slidenum">
              <a:rPr lang="en-US" smtClean="0"/>
              <a:pPr/>
              <a:t>20</a:t>
            </a:fld>
            <a:endParaRPr lang="en-US" dirty="0"/>
          </a:p>
        </p:txBody>
      </p:sp>
    </p:spTree>
    <p:extLst>
      <p:ext uri="{BB962C8B-B14F-4D97-AF65-F5344CB8AC3E}">
        <p14:creationId xmlns:p14="http://schemas.microsoft.com/office/powerpoint/2010/main" val="498216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Assumptions</a:t>
            </a:r>
            <a:endParaRPr lang="en-US" dirty="0"/>
          </a:p>
        </p:txBody>
      </p:sp>
      <p:sp>
        <p:nvSpPr>
          <p:cNvPr id="4" name="Text Placeholder 3"/>
          <p:cNvSpPr>
            <a:spLocks noGrp="1"/>
          </p:cNvSpPr>
          <p:nvPr>
            <p:ph type="body" sz="quarter" idx="11"/>
          </p:nvPr>
        </p:nvSpPr>
        <p:spPr/>
        <p:txBody>
          <a:bodyPr/>
          <a:lstStyle/>
          <a:p>
            <a:pPr>
              <a:buFont typeface="Arial" pitchFamily="34" charset="0"/>
              <a:buChar char="•"/>
            </a:pPr>
            <a:r>
              <a:rPr lang="en-US" dirty="0"/>
              <a:t>50-Year Toll Concession</a:t>
            </a:r>
          </a:p>
          <a:p>
            <a:pPr>
              <a:buFont typeface="Arial" pitchFamily="34" charset="0"/>
              <a:buChar char="•"/>
            </a:pPr>
            <a:r>
              <a:rPr lang="en-US" dirty="0"/>
              <a:t>40-Year Private Activity Bonds Senior Debt</a:t>
            </a:r>
          </a:p>
          <a:p>
            <a:pPr>
              <a:buFont typeface="Arial" pitchFamily="34" charset="0"/>
              <a:buChar char="•"/>
            </a:pPr>
            <a:r>
              <a:rPr lang="en-US" dirty="0"/>
              <a:t>Federal TIFIA Loan</a:t>
            </a:r>
          </a:p>
          <a:p>
            <a:pPr>
              <a:buFont typeface="Arial" pitchFamily="34" charset="0"/>
              <a:buChar char="•"/>
            </a:pPr>
            <a:r>
              <a:rPr lang="en-US" dirty="0"/>
              <a:t>2.5% inflation for costs and revenues</a:t>
            </a:r>
          </a:p>
          <a:p>
            <a:pPr>
              <a:buFont typeface="Arial" pitchFamily="34" charset="0"/>
              <a:buChar char="•"/>
            </a:pPr>
            <a:r>
              <a:rPr lang="en-US" dirty="0"/>
              <a:t>2 financing scenarios analyzed</a:t>
            </a:r>
          </a:p>
          <a:p>
            <a:pPr marL="685800" lvl="2" indent="-457200">
              <a:buFont typeface="Arial" pitchFamily="34" charset="0"/>
              <a:buChar char="•"/>
            </a:pPr>
            <a:r>
              <a:rPr lang="en-US" dirty="0"/>
              <a:t>Market Stabilized Case (normalized over time for conservatism)</a:t>
            </a:r>
          </a:p>
          <a:p>
            <a:pPr marL="685800" lvl="2" indent="-457200">
              <a:buFont typeface="Arial" pitchFamily="34" charset="0"/>
              <a:buChar char="•"/>
            </a:pPr>
            <a:r>
              <a:rPr lang="en-US" dirty="0"/>
              <a:t>Attractive Financing Case (current rates and leverage environment)</a:t>
            </a:r>
          </a:p>
          <a:p>
            <a:pPr lvl="1"/>
            <a:endParaRPr lang="en-US" dirty="0"/>
          </a:p>
        </p:txBody>
      </p:sp>
      <p:sp>
        <p:nvSpPr>
          <p:cNvPr id="5" name="Slide Number Placeholder 4"/>
          <p:cNvSpPr>
            <a:spLocks noGrp="1"/>
          </p:cNvSpPr>
          <p:nvPr>
            <p:ph type="sldNum" sz="quarter" idx="10"/>
          </p:nvPr>
        </p:nvSpPr>
        <p:spPr/>
        <p:txBody>
          <a:bodyPr/>
          <a:lstStyle/>
          <a:p>
            <a:fld id="{BEE679C8-63CA-4522-B8A5-300E6731A71C}" type="slidenum">
              <a:rPr lang="en-US" smtClean="0"/>
              <a:pPr/>
              <a:t>21</a:t>
            </a:fld>
            <a:endParaRPr lang="en-US" dirty="0"/>
          </a:p>
        </p:txBody>
      </p:sp>
    </p:spTree>
    <p:extLst>
      <p:ext uri="{BB962C8B-B14F-4D97-AF65-F5344CB8AC3E}">
        <p14:creationId xmlns:p14="http://schemas.microsoft.com/office/powerpoint/2010/main" val="566709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Assumptions</a:t>
            </a:r>
            <a:endParaRPr lang="en-US" dirty="0"/>
          </a:p>
        </p:txBody>
      </p:sp>
      <p:sp>
        <p:nvSpPr>
          <p:cNvPr id="6" name="Slide Number Placeholder 5"/>
          <p:cNvSpPr>
            <a:spLocks noGrp="1"/>
          </p:cNvSpPr>
          <p:nvPr>
            <p:ph type="sldNum" sz="quarter" idx="10"/>
          </p:nvPr>
        </p:nvSpPr>
        <p:spPr/>
        <p:txBody>
          <a:bodyPr/>
          <a:lstStyle/>
          <a:p>
            <a:fld id="{BEE679C8-63CA-4522-B8A5-300E6731A71C}" type="slidenum">
              <a:rPr lang="en-US" smtClean="0"/>
              <a:pPr/>
              <a:t>22</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1600200"/>
            <a:ext cx="879213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709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Results</a:t>
            </a:r>
            <a:endParaRPr lang="en-US" dirty="0"/>
          </a:p>
        </p:txBody>
      </p:sp>
      <p:sp>
        <p:nvSpPr>
          <p:cNvPr id="3" name="TextBox 2"/>
          <p:cNvSpPr txBox="1"/>
          <p:nvPr/>
        </p:nvSpPr>
        <p:spPr>
          <a:xfrm>
            <a:off x="1447800" y="4572000"/>
            <a:ext cx="5943600" cy="1384995"/>
          </a:xfrm>
          <a:prstGeom prst="rect">
            <a:avLst/>
          </a:prstGeom>
          <a:noFill/>
        </p:spPr>
        <p:txBody>
          <a:bodyPr wrap="square" rtlCol="0">
            <a:spAutoFit/>
          </a:bodyPr>
          <a:lstStyle/>
          <a:p>
            <a:r>
              <a:rPr lang="en-US" sz="1400" dirty="0" smtClean="0"/>
              <a:t>Disclaimer:</a:t>
            </a:r>
          </a:p>
          <a:p>
            <a:r>
              <a:rPr lang="en-US" sz="1400" dirty="0"/>
              <a:t>Results of the </a:t>
            </a:r>
            <a:r>
              <a:rPr lang="en-US" sz="1400" dirty="0" smtClean="0"/>
              <a:t>financing </a:t>
            </a:r>
            <a:r>
              <a:rPr lang="en-US" sz="1400" dirty="0"/>
              <a:t>proceeds and gap funding will change over time as costs and revenues are </a:t>
            </a:r>
            <a:r>
              <a:rPr lang="en-US" sz="1400" dirty="0" smtClean="0"/>
              <a:t>refined. Financial market conditions at the time of financial close will dictate the financial terms.</a:t>
            </a:r>
            <a:endParaRPr lang="en-US" sz="1400" dirty="0"/>
          </a:p>
          <a:p>
            <a:r>
              <a:rPr lang="en-US" sz="1400" dirty="0" smtClean="0"/>
              <a:t>Preliminary, subject to change. Does not represent or recommend an actual financing or transaction. HNTB is not a registered financial advisor.</a:t>
            </a:r>
          </a:p>
        </p:txBody>
      </p:sp>
      <p:sp>
        <p:nvSpPr>
          <p:cNvPr id="4" name="Slide Number Placeholder 3"/>
          <p:cNvSpPr>
            <a:spLocks noGrp="1"/>
          </p:cNvSpPr>
          <p:nvPr>
            <p:ph type="sldNum" sz="quarter" idx="10"/>
          </p:nvPr>
        </p:nvSpPr>
        <p:spPr/>
        <p:txBody>
          <a:bodyPr/>
          <a:lstStyle/>
          <a:p>
            <a:fld id="{BEE679C8-63CA-4522-B8A5-300E6731A71C}" type="slidenum">
              <a:rPr lang="en-US" smtClean="0"/>
              <a:pPr/>
              <a:t>23</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03749012"/>
              </p:ext>
            </p:extLst>
          </p:nvPr>
        </p:nvGraphicFramePr>
        <p:xfrm>
          <a:off x="1295400" y="1844040"/>
          <a:ext cx="6553200" cy="2194560"/>
        </p:xfrm>
        <a:graphic>
          <a:graphicData uri="http://schemas.openxmlformats.org/drawingml/2006/table">
            <a:tbl>
              <a:tblPr firstRow="1" bandRow="1"/>
              <a:tblGrid>
                <a:gridCol w="2985045"/>
                <a:gridCol w="2074004"/>
                <a:gridCol w="1494151"/>
              </a:tblGrid>
              <a:tr h="0">
                <a:tc>
                  <a:txBody>
                    <a:bodyPr/>
                    <a:lstStyle/>
                    <a:p>
                      <a:pPr marL="0" marR="0">
                        <a:spcBef>
                          <a:spcPts val="300"/>
                        </a:spcBef>
                        <a:spcAft>
                          <a:spcPts val="300"/>
                        </a:spcAft>
                      </a:pPr>
                      <a:r>
                        <a:rPr lang="en-US" sz="1800" b="1" dirty="0" smtClean="0">
                          <a:solidFill>
                            <a:schemeClr val="tx1"/>
                          </a:solidFill>
                          <a:effectLst/>
                          <a:latin typeface="Times New Roman"/>
                          <a:ea typeface="Calibri"/>
                        </a:rPr>
                        <a:t>($M)</a:t>
                      </a:r>
                      <a:endParaRPr lang="en-US" sz="1800" dirty="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300"/>
                        </a:spcBef>
                        <a:spcAft>
                          <a:spcPts val="300"/>
                        </a:spcAft>
                      </a:pPr>
                      <a:r>
                        <a:rPr lang="en-US" sz="1800" b="1" dirty="0">
                          <a:solidFill>
                            <a:schemeClr val="tx1"/>
                          </a:solidFill>
                          <a:effectLst/>
                          <a:latin typeface="Times New Roman"/>
                          <a:ea typeface="Calibri"/>
                        </a:rPr>
                        <a:t>Mkt. Stabilized</a:t>
                      </a:r>
                      <a:endParaRPr lang="en-US" sz="1800" dirty="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300"/>
                        </a:spcBef>
                        <a:spcAft>
                          <a:spcPts val="300"/>
                        </a:spcAft>
                      </a:pPr>
                      <a:r>
                        <a:rPr lang="en-US" sz="1800" b="1" dirty="0">
                          <a:solidFill>
                            <a:schemeClr val="tx1"/>
                          </a:solidFill>
                          <a:effectLst/>
                          <a:latin typeface="Times New Roman"/>
                          <a:ea typeface="Calibri"/>
                        </a:rPr>
                        <a:t>Attractive</a:t>
                      </a:r>
                      <a:endParaRPr lang="en-US" sz="1800" dirty="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marL="0" marR="0">
                        <a:spcBef>
                          <a:spcPts val="300"/>
                        </a:spcBef>
                        <a:spcAft>
                          <a:spcPts val="300"/>
                        </a:spcAft>
                      </a:pPr>
                      <a:r>
                        <a:rPr lang="en-US" sz="1800" b="1">
                          <a:solidFill>
                            <a:schemeClr val="tx1"/>
                          </a:solidFill>
                          <a:effectLst/>
                          <a:latin typeface="Times New Roman"/>
                          <a:ea typeface="Calibri"/>
                        </a:rPr>
                        <a:t>Capital Cost (esc)</a:t>
                      </a:r>
                      <a:endParaRPr lang="en-US" sz="180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spcBef>
                          <a:spcPts val="300"/>
                        </a:spcBef>
                        <a:spcAft>
                          <a:spcPts val="300"/>
                        </a:spcAft>
                      </a:pPr>
                      <a:r>
                        <a:rPr lang="en-US" sz="1800" b="1" dirty="0">
                          <a:solidFill>
                            <a:schemeClr val="tx1"/>
                          </a:solidFill>
                          <a:effectLst/>
                          <a:latin typeface="Times New Roman"/>
                          <a:ea typeface="Calibri"/>
                        </a:rPr>
                        <a:t>877</a:t>
                      </a:r>
                      <a:endParaRPr lang="en-US" sz="1800" dirty="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spcBef>
                          <a:spcPts val="300"/>
                        </a:spcBef>
                        <a:spcAft>
                          <a:spcPts val="300"/>
                        </a:spcAft>
                      </a:pPr>
                      <a:r>
                        <a:rPr lang="en-US" sz="1800" b="1">
                          <a:solidFill>
                            <a:schemeClr val="tx1"/>
                          </a:solidFill>
                          <a:effectLst/>
                          <a:latin typeface="Times New Roman"/>
                          <a:ea typeface="Calibri"/>
                        </a:rPr>
                        <a:t>877</a:t>
                      </a:r>
                      <a:endParaRPr lang="en-US" sz="180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0">
                <a:tc>
                  <a:txBody>
                    <a:bodyPr/>
                    <a:lstStyle/>
                    <a:p>
                      <a:pPr marL="0" marR="0">
                        <a:spcBef>
                          <a:spcPts val="300"/>
                        </a:spcBef>
                        <a:spcAft>
                          <a:spcPts val="300"/>
                        </a:spcAft>
                      </a:pPr>
                      <a:r>
                        <a:rPr lang="en-US" sz="1800">
                          <a:solidFill>
                            <a:schemeClr val="tx1"/>
                          </a:solidFill>
                          <a:effectLst/>
                          <a:latin typeface="Times New Roman"/>
                          <a:ea typeface="Calibri"/>
                        </a:rPr>
                        <a:t>Sr. Debt Proceeds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300"/>
                        </a:spcBef>
                        <a:spcAft>
                          <a:spcPts val="300"/>
                        </a:spcAft>
                      </a:pPr>
                      <a:r>
                        <a:rPr lang="en-US" sz="1800">
                          <a:solidFill>
                            <a:schemeClr val="tx1"/>
                          </a:solidFill>
                          <a:effectLst/>
                          <a:latin typeface="Times New Roman"/>
                          <a:ea typeface="Calibri"/>
                        </a:rPr>
                        <a:t>195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300"/>
                        </a:spcBef>
                        <a:spcAft>
                          <a:spcPts val="300"/>
                        </a:spcAft>
                      </a:pPr>
                      <a:r>
                        <a:rPr lang="en-US" sz="1800">
                          <a:solidFill>
                            <a:schemeClr val="tx1"/>
                          </a:solidFill>
                          <a:effectLst/>
                          <a:latin typeface="Times New Roman"/>
                          <a:ea typeface="Calibri"/>
                        </a:rPr>
                        <a:t>250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spcBef>
                          <a:spcPts val="300"/>
                        </a:spcBef>
                        <a:spcAft>
                          <a:spcPts val="300"/>
                        </a:spcAft>
                      </a:pPr>
                      <a:r>
                        <a:rPr lang="en-US" sz="1800" dirty="0">
                          <a:solidFill>
                            <a:schemeClr val="tx1"/>
                          </a:solidFill>
                          <a:effectLst/>
                          <a:latin typeface="Times New Roman"/>
                          <a:ea typeface="Calibri"/>
                        </a:rPr>
                        <a:t>TIFIA Debt Proceeds</a:t>
                      </a:r>
                    </a:p>
                  </a:txBody>
                  <a:tcPr marL="68580" marR="68580" marT="0" marB="0">
                    <a:lnL>
                      <a:noFill/>
                    </a:lnL>
                    <a:lnR>
                      <a:noFill/>
                    </a:lnR>
                    <a:lnT>
                      <a:noFill/>
                    </a:lnT>
                    <a:lnB>
                      <a:noFill/>
                    </a:lnB>
                    <a:solidFill>
                      <a:srgbClr val="D3DFEE"/>
                    </a:solidFill>
                  </a:tcPr>
                </a:tc>
                <a:tc>
                  <a:txBody>
                    <a:bodyPr/>
                    <a:lstStyle/>
                    <a:p>
                      <a:pPr marL="0" marR="0">
                        <a:spcBef>
                          <a:spcPts val="300"/>
                        </a:spcBef>
                        <a:spcAft>
                          <a:spcPts val="300"/>
                        </a:spcAft>
                      </a:pPr>
                      <a:r>
                        <a:rPr lang="en-US" sz="1800">
                          <a:solidFill>
                            <a:schemeClr val="tx1"/>
                          </a:solidFill>
                          <a:effectLst/>
                          <a:latin typeface="Times New Roman"/>
                          <a:ea typeface="Calibri"/>
                        </a:rPr>
                        <a:t>185</a:t>
                      </a:r>
                    </a:p>
                  </a:txBody>
                  <a:tcPr marL="68580" marR="68580" marT="0" marB="0">
                    <a:lnL>
                      <a:noFill/>
                    </a:lnL>
                    <a:lnR>
                      <a:noFill/>
                    </a:lnR>
                    <a:lnT>
                      <a:noFill/>
                    </a:lnT>
                    <a:lnB>
                      <a:noFill/>
                    </a:lnB>
                    <a:solidFill>
                      <a:srgbClr val="D3DFEE"/>
                    </a:solidFill>
                  </a:tcPr>
                </a:tc>
                <a:tc>
                  <a:txBody>
                    <a:bodyPr/>
                    <a:lstStyle/>
                    <a:p>
                      <a:pPr marL="0" marR="0">
                        <a:spcBef>
                          <a:spcPts val="300"/>
                        </a:spcBef>
                        <a:spcAft>
                          <a:spcPts val="300"/>
                        </a:spcAft>
                      </a:pPr>
                      <a:r>
                        <a:rPr lang="en-US" sz="1800">
                          <a:solidFill>
                            <a:schemeClr val="tx1"/>
                          </a:solidFill>
                          <a:effectLst/>
                          <a:latin typeface="Times New Roman"/>
                          <a:ea typeface="Calibri"/>
                        </a:rPr>
                        <a:t>240</a:t>
                      </a:r>
                    </a:p>
                  </a:txBody>
                  <a:tcPr marL="68580" marR="68580" marT="0" marB="0">
                    <a:lnL>
                      <a:noFill/>
                    </a:lnL>
                    <a:lnR>
                      <a:noFill/>
                    </a:lnR>
                    <a:lnT>
                      <a:noFill/>
                    </a:lnT>
                    <a:lnB>
                      <a:noFill/>
                    </a:lnB>
                    <a:solidFill>
                      <a:srgbClr val="D3DFEE"/>
                    </a:solidFill>
                  </a:tcPr>
                </a:tc>
              </a:tr>
              <a:tr h="0">
                <a:tc>
                  <a:txBody>
                    <a:bodyPr/>
                    <a:lstStyle/>
                    <a:p>
                      <a:pPr marL="0" marR="0">
                        <a:spcBef>
                          <a:spcPts val="300"/>
                        </a:spcBef>
                        <a:spcAft>
                          <a:spcPts val="300"/>
                        </a:spcAft>
                      </a:pPr>
                      <a:r>
                        <a:rPr lang="en-US" sz="1800">
                          <a:solidFill>
                            <a:schemeClr val="tx1"/>
                          </a:solidFill>
                          <a:effectLst/>
                          <a:latin typeface="Times New Roman"/>
                          <a:ea typeface="Calibri"/>
                        </a:rPr>
                        <a:t>Private Equity</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chemeClr val="tx1"/>
                          </a:solidFill>
                          <a:effectLst/>
                          <a:latin typeface="Times New Roman"/>
                          <a:ea typeface="Calibri"/>
                        </a:rPr>
                        <a:t>100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chemeClr val="tx1"/>
                          </a:solidFill>
                          <a:effectLst/>
                          <a:latin typeface="Times New Roman"/>
                          <a:ea typeface="Calibri"/>
                        </a:rPr>
                        <a:t>103</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en-US" sz="1800">
                          <a:solidFill>
                            <a:schemeClr val="tx1"/>
                          </a:solidFill>
                          <a:effectLst/>
                          <a:latin typeface="Times New Roman"/>
                          <a:ea typeface="Calibri"/>
                        </a:rPr>
                        <a:t>Total Upfront Proceeds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300"/>
                        </a:spcBef>
                        <a:spcAft>
                          <a:spcPts val="300"/>
                        </a:spcAft>
                      </a:pPr>
                      <a:r>
                        <a:rPr lang="en-US" sz="1800" smtClean="0">
                          <a:solidFill>
                            <a:schemeClr val="tx1"/>
                          </a:solidFill>
                          <a:effectLst/>
                          <a:latin typeface="Times New Roman"/>
                          <a:ea typeface="Calibri"/>
                        </a:rPr>
                        <a:t>480</a:t>
                      </a:r>
                      <a:endParaRPr lang="en-US" sz="1800">
                        <a:solidFill>
                          <a:schemeClr val="tx1"/>
                        </a:solidFill>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300"/>
                        </a:spcBef>
                        <a:spcAft>
                          <a:spcPts val="300"/>
                        </a:spcAft>
                      </a:pPr>
                      <a:r>
                        <a:rPr lang="en-US" sz="1800" dirty="0">
                          <a:solidFill>
                            <a:schemeClr val="tx1"/>
                          </a:solidFill>
                          <a:effectLst/>
                          <a:latin typeface="Times New Roman"/>
                          <a:ea typeface="Calibri"/>
                        </a:rPr>
                        <a:t>593</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0">
                <a:tc>
                  <a:txBody>
                    <a:bodyPr/>
                    <a:lstStyle/>
                    <a:p>
                      <a:pPr marL="0" marR="0">
                        <a:spcBef>
                          <a:spcPts val="300"/>
                        </a:spcBef>
                        <a:spcAft>
                          <a:spcPts val="300"/>
                        </a:spcAft>
                      </a:pPr>
                      <a:r>
                        <a:rPr lang="en-US" sz="1800" b="1" dirty="0" smtClean="0">
                          <a:solidFill>
                            <a:schemeClr val="tx1"/>
                          </a:solidFill>
                          <a:effectLst/>
                          <a:latin typeface="Times New Roman"/>
                          <a:ea typeface="Calibri"/>
                        </a:rPr>
                        <a:t>Gap Funding </a:t>
                      </a:r>
                      <a:r>
                        <a:rPr lang="en-US" sz="1800" b="1" dirty="0">
                          <a:solidFill>
                            <a:schemeClr val="tx1"/>
                          </a:solidFill>
                          <a:effectLst/>
                          <a:latin typeface="Times New Roman"/>
                          <a:ea typeface="Calibri"/>
                        </a:rPr>
                        <a:t>Required</a:t>
                      </a:r>
                      <a:endParaRPr lang="en-US" sz="1800" dirty="0">
                        <a:solidFill>
                          <a:schemeClr val="tx1"/>
                        </a:solidFill>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300"/>
                        </a:spcBef>
                        <a:spcAft>
                          <a:spcPts val="300"/>
                        </a:spcAft>
                      </a:pPr>
                      <a:r>
                        <a:rPr lang="en-US" sz="1800">
                          <a:solidFill>
                            <a:schemeClr val="tx1"/>
                          </a:solidFill>
                          <a:effectLst/>
                          <a:latin typeface="Times New Roman"/>
                          <a:ea typeface="Calibri"/>
                        </a:rPr>
                        <a:t>397</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300"/>
                        </a:spcBef>
                        <a:spcAft>
                          <a:spcPts val="300"/>
                        </a:spcAft>
                      </a:pPr>
                      <a:r>
                        <a:rPr lang="en-US" sz="1800">
                          <a:solidFill>
                            <a:schemeClr val="tx1"/>
                          </a:solidFill>
                          <a:effectLst/>
                          <a:latin typeface="Times New Roman"/>
                          <a:ea typeface="Calibri"/>
                        </a:rPr>
                        <a:t>284</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spcBef>
                          <a:spcPts val="300"/>
                        </a:spcBef>
                        <a:spcAft>
                          <a:spcPts val="300"/>
                        </a:spcAft>
                      </a:pPr>
                      <a:r>
                        <a:rPr lang="en-US" sz="1800">
                          <a:solidFill>
                            <a:schemeClr val="tx1"/>
                          </a:solidFill>
                          <a:effectLst/>
                          <a:latin typeface="Times New Roman"/>
                          <a:ea typeface="Calibri"/>
                        </a:rPr>
                        <a:t>Feasibility Percentage*</a:t>
                      </a: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spcBef>
                          <a:spcPts val="300"/>
                        </a:spcBef>
                        <a:spcAft>
                          <a:spcPts val="300"/>
                        </a:spcAft>
                      </a:pPr>
                      <a:r>
                        <a:rPr lang="en-US" sz="1800">
                          <a:solidFill>
                            <a:schemeClr val="tx1"/>
                          </a:solidFill>
                          <a:effectLst/>
                          <a:latin typeface="Times New Roman"/>
                          <a:ea typeface="Calibri"/>
                        </a:rPr>
                        <a:t>55%</a:t>
                      </a: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spcBef>
                          <a:spcPts val="300"/>
                        </a:spcBef>
                        <a:spcAft>
                          <a:spcPts val="300"/>
                        </a:spcAft>
                      </a:pPr>
                      <a:r>
                        <a:rPr lang="en-US" sz="1800" dirty="0">
                          <a:solidFill>
                            <a:schemeClr val="tx1"/>
                          </a:solidFill>
                          <a:effectLst/>
                          <a:latin typeface="Times New Roman"/>
                          <a:ea typeface="Calibri"/>
                        </a:rPr>
                        <a:t>68%</a:t>
                      </a: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292892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Findings</a:t>
            </a:r>
            <a:endParaRPr lang="en-US" dirty="0"/>
          </a:p>
        </p:txBody>
      </p:sp>
      <p:sp>
        <p:nvSpPr>
          <p:cNvPr id="4" name="Slide Number Placeholder 3"/>
          <p:cNvSpPr>
            <a:spLocks noGrp="1"/>
          </p:cNvSpPr>
          <p:nvPr>
            <p:ph type="sldNum" sz="quarter" idx="10"/>
          </p:nvPr>
        </p:nvSpPr>
        <p:spPr/>
        <p:txBody>
          <a:bodyPr/>
          <a:lstStyle/>
          <a:p>
            <a:fld id="{BEE679C8-63CA-4522-B8A5-300E6731A71C}" type="slidenum">
              <a:rPr lang="en-US" smtClean="0"/>
              <a:pPr/>
              <a:t>24</a:t>
            </a:fld>
            <a:endParaRPr lang="en-US" dirty="0"/>
          </a:p>
        </p:txBody>
      </p:sp>
      <p:sp>
        <p:nvSpPr>
          <p:cNvPr id="5" name="Text Placeholder 4"/>
          <p:cNvSpPr>
            <a:spLocks noGrp="1"/>
          </p:cNvSpPr>
          <p:nvPr>
            <p:ph type="body" sz="quarter" idx="1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sz="1400" baseline="30000" dirty="0" smtClean="0"/>
              <a:t>1</a:t>
            </a:r>
            <a:r>
              <a:rPr lang="en-US" sz="1400" dirty="0" smtClean="0"/>
              <a:t> The estimated roadway capital costs shall be considered a preliminary conceptual estimate.  The preliminary level of development, potential for increases in the scope of work and history of significant variability in costs associated with the development of large, complex projects require continual refinement and additional scrutiny of the estimated costs.</a:t>
            </a:r>
          </a:p>
          <a:p>
            <a:pPr marL="0" indent="0">
              <a:buNone/>
            </a:pPr>
            <a:r>
              <a:rPr lang="en-US" sz="1400" baseline="30000" dirty="0" smtClean="0"/>
              <a:t>2</a:t>
            </a:r>
            <a:r>
              <a:rPr lang="en-US" sz="1400" dirty="0" smtClean="0"/>
              <a:t> The financing capacity of the project will change as project costs and revenues are refined over time. Results of the financing capacity are subject to future market conditions.</a:t>
            </a: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881920849"/>
              </p:ext>
            </p:extLst>
          </p:nvPr>
        </p:nvGraphicFramePr>
        <p:xfrm>
          <a:off x="838200" y="1447800"/>
          <a:ext cx="5388429" cy="1889760"/>
        </p:xfrm>
        <a:graphic>
          <a:graphicData uri="http://schemas.openxmlformats.org/drawingml/2006/table">
            <a:tbl>
              <a:tblPr firstRow="1" bandRow="1"/>
              <a:tblGrid>
                <a:gridCol w="2586446"/>
                <a:gridCol w="2801983"/>
              </a:tblGrid>
              <a:tr h="762000">
                <a:tc>
                  <a:txBody>
                    <a:bodyPr/>
                    <a:lstStyle/>
                    <a:p>
                      <a:pPr marL="0" marR="0">
                        <a:spcBef>
                          <a:spcPts val="300"/>
                        </a:spcBef>
                        <a:spcAft>
                          <a:spcPts val="300"/>
                        </a:spcAft>
                      </a:pPr>
                      <a:endParaRPr lang="en-US" sz="1800" dirty="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300"/>
                        </a:spcBef>
                        <a:spcAft>
                          <a:spcPts val="300"/>
                        </a:spcAft>
                      </a:pPr>
                      <a:r>
                        <a:rPr lang="en-US" sz="1800" b="1" dirty="0" smtClean="0">
                          <a:solidFill>
                            <a:schemeClr val="tx1"/>
                          </a:solidFill>
                          <a:effectLst/>
                          <a:latin typeface="Times New Roman"/>
                          <a:ea typeface="Calibri"/>
                        </a:rPr>
                        <a:t>HNTB</a:t>
                      </a:r>
                      <a:br>
                        <a:rPr lang="en-US" sz="1800" b="1" dirty="0" smtClean="0">
                          <a:solidFill>
                            <a:schemeClr val="tx1"/>
                          </a:solidFill>
                          <a:effectLst/>
                          <a:latin typeface="Times New Roman"/>
                          <a:ea typeface="Calibri"/>
                        </a:rPr>
                      </a:br>
                      <a:r>
                        <a:rPr lang="en-US" sz="1800" b="1" dirty="0" smtClean="0">
                          <a:solidFill>
                            <a:schemeClr val="tx1"/>
                          </a:solidFill>
                          <a:effectLst/>
                          <a:latin typeface="Times New Roman"/>
                          <a:ea typeface="Calibri"/>
                        </a:rPr>
                        <a:t>Feasibility Evaluation</a:t>
                      </a:r>
                      <a:endParaRPr lang="en-US" sz="1800" dirty="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5920">
                <a:tc>
                  <a:txBody>
                    <a:bodyPr/>
                    <a:lstStyle/>
                    <a:p>
                      <a:pPr marL="0" marR="0">
                        <a:spcBef>
                          <a:spcPts val="300"/>
                        </a:spcBef>
                        <a:spcAft>
                          <a:spcPts val="300"/>
                        </a:spcAft>
                      </a:pPr>
                      <a:r>
                        <a:rPr lang="en-US" sz="1800" b="0">
                          <a:solidFill>
                            <a:schemeClr val="tx1"/>
                          </a:solidFill>
                          <a:effectLst/>
                          <a:latin typeface="Times New Roman"/>
                          <a:ea typeface="Calibri"/>
                        </a:rPr>
                        <a:t>Capital Cost (esc)</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solidFill>
                      <a:srgbClr val="D3DFEE"/>
                    </a:solidFill>
                  </a:tcPr>
                </a:tc>
                <a:tc>
                  <a:txBody>
                    <a:bodyPr/>
                    <a:lstStyle/>
                    <a:p>
                      <a:pPr marL="0" marR="0">
                        <a:spcBef>
                          <a:spcPts val="300"/>
                        </a:spcBef>
                        <a:spcAft>
                          <a:spcPts val="300"/>
                        </a:spcAft>
                      </a:pPr>
                      <a:r>
                        <a:rPr lang="en-US" sz="1800" b="0" dirty="0" smtClean="0">
                          <a:solidFill>
                            <a:schemeClr val="tx1"/>
                          </a:solidFill>
                          <a:effectLst/>
                          <a:latin typeface="Times New Roman"/>
                          <a:ea typeface="Calibri"/>
                        </a:rPr>
                        <a:t>$775 M</a:t>
                      </a:r>
                      <a:r>
                        <a:rPr lang="en-US" sz="1800" b="0" baseline="30000" dirty="0" smtClean="0">
                          <a:solidFill>
                            <a:schemeClr val="tx1"/>
                          </a:solidFill>
                          <a:effectLst/>
                          <a:latin typeface="Times New Roman"/>
                          <a:ea typeface="Calibri"/>
                        </a:rPr>
                        <a:t>1</a:t>
                      </a:r>
                      <a:endParaRPr lang="en-US" sz="1800" b="0" baseline="30000" dirty="0">
                        <a:solidFill>
                          <a:schemeClr val="tx1"/>
                        </a:solidFill>
                        <a:effectLst/>
                        <a:latin typeface="Times New Roman"/>
                        <a:ea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solidFill>
                      <a:srgbClr val="D3DFEE"/>
                    </a:solidFill>
                  </a:tcPr>
                </a:tc>
              </a:tr>
              <a:tr h="375920">
                <a:tc>
                  <a:txBody>
                    <a:bodyPr/>
                    <a:lstStyle/>
                    <a:p>
                      <a:pPr marL="0" marR="0">
                        <a:spcBef>
                          <a:spcPts val="300"/>
                        </a:spcBef>
                        <a:spcAft>
                          <a:spcPts val="300"/>
                        </a:spcAft>
                      </a:pPr>
                      <a:r>
                        <a:rPr lang="en-US" sz="1800" dirty="0" smtClean="0">
                          <a:solidFill>
                            <a:schemeClr val="tx1"/>
                          </a:solidFill>
                          <a:effectLst/>
                          <a:latin typeface="Times New Roman"/>
                          <a:ea typeface="Calibri"/>
                        </a:rPr>
                        <a:t>Feasibility %</a:t>
                      </a:r>
                      <a:endParaRPr lang="en-US" sz="1800" dirty="0">
                        <a:solidFill>
                          <a:schemeClr val="tx1"/>
                        </a:solidFill>
                        <a:effectLst/>
                        <a:latin typeface="Times New Roman"/>
                        <a:ea typeface="Calibri"/>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defTabSz="914400" eaLnBrk="1" fontAlgn="auto" latinLnBrk="0" hangingPunct="1">
                        <a:lnSpc>
                          <a:spcPct val="100000"/>
                        </a:lnSpc>
                        <a:spcBef>
                          <a:spcPts val="300"/>
                        </a:spcBef>
                        <a:spcAft>
                          <a:spcPts val="300"/>
                        </a:spcAft>
                        <a:buClrTx/>
                        <a:buSzTx/>
                        <a:buFontTx/>
                        <a:buNone/>
                        <a:tabLst/>
                        <a:defRPr/>
                      </a:pPr>
                      <a:r>
                        <a:rPr lang="en-US" sz="1800" dirty="0" smtClean="0">
                          <a:solidFill>
                            <a:schemeClr val="tx1"/>
                          </a:solidFill>
                          <a:effectLst/>
                          <a:latin typeface="Times New Roman"/>
                          <a:ea typeface="Calibri"/>
                        </a:rPr>
                        <a:t>55-68%</a:t>
                      </a:r>
                      <a:r>
                        <a:rPr lang="en-US" sz="1800" b="0" baseline="30000" dirty="0" smtClean="0">
                          <a:solidFill>
                            <a:schemeClr val="tx1"/>
                          </a:solidFill>
                          <a:effectLst/>
                          <a:latin typeface="Times New Roman"/>
                          <a:ea typeface="Calibri"/>
                        </a:rPr>
                        <a:t>2</a:t>
                      </a: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75920">
                <a:tc>
                  <a:txBody>
                    <a:bodyPr/>
                    <a:lstStyle/>
                    <a:p>
                      <a:pPr marL="0" marR="0">
                        <a:spcBef>
                          <a:spcPts val="300"/>
                        </a:spcBef>
                        <a:spcAft>
                          <a:spcPts val="300"/>
                        </a:spcAft>
                      </a:pPr>
                      <a:r>
                        <a:rPr lang="en-US" sz="1800" dirty="0" smtClean="0">
                          <a:solidFill>
                            <a:schemeClr val="tx1"/>
                          </a:solidFill>
                          <a:effectLst/>
                          <a:latin typeface="Times New Roman"/>
                          <a:ea typeface="Calibri"/>
                        </a:rPr>
                        <a:t>Gap Funding</a:t>
                      </a:r>
                      <a:endParaRPr lang="en-US" sz="1800" dirty="0">
                        <a:solidFill>
                          <a:schemeClr val="tx1"/>
                        </a:solidFill>
                        <a:effectLst/>
                        <a:latin typeface="Times New Roman"/>
                        <a:ea typeface="Calibri"/>
                      </a:endParaRPr>
                    </a:p>
                  </a:txBody>
                  <a:tcPr marL="68580" marR="68580" marT="0" marB="0">
                    <a:lnL>
                      <a:noFill/>
                    </a:lnL>
                    <a:lnR>
                      <a:noFill/>
                    </a:lnR>
                    <a:lnT>
                      <a:noFill/>
                    </a:lnT>
                    <a:lnB>
                      <a:noFill/>
                    </a:lnB>
                    <a:solidFill>
                      <a:srgbClr val="D3DFEE"/>
                    </a:solidFill>
                  </a:tcPr>
                </a:tc>
                <a:tc>
                  <a:txBody>
                    <a:bodyPr/>
                    <a:lstStyle/>
                    <a:p>
                      <a:pPr marL="0" marR="0">
                        <a:spcBef>
                          <a:spcPts val="300"/>
                        </a:spcBef>
                        <a:spcAft>
                          <a:spcPts val="300"/>
                        </a:spcAft>
                      </a:pPr>
                      <a:r>
                        <a:rPr lang="en-US" sz="1800" dirty="0" smtClean="0">
                          <a:solidFill>
                            <a:schemeClr val="tx1"/>
                          </a:solidFill>
                          <a:effectLst/>
                          <a:latin typeface="Times New Roman"/>
                          <a:ea typeface="Calibri"/>
                        </a:rPr>
                        <a:t>$284-397 M</a:t>
                      </a:r>
                      <a:endParaRPr lang="en-US" sz="1800" dirty="0">
                        <a:solidFill>
                          <a:schemeClr val="tx1"/>
                        </a:solidFill>
                        <a:effectLst/>
                        <a:latin typeface="Times New Roman"/>
                        <a:ea typeface="Calibri"/>
                      </a:endParaRPr>
                    </a:p>
                  </a:txBody>
                  <a:tcPr marL="68580" marR="68580" marT="0" marB="0">
                    <a:lnL>
                      <a:noFill/>
                    </a:lnL>
                    <a:lnR>
                      <a:noFill/>
                    </a:lnR>
                    <a:lnT>
                      <a:noFill/>
                    </a:lnT>
                    <a:lnB>
                      <a:noFill/>
                    </a:lnB>
                    <a:solidFill>
                      <a:srgbClr val="D3DFEE"/>
                    </a:solidFill>
                  </a:tcPr>
                </a:tc>
              </a:tr>
            </a:tbl>
          </a:graphicData>
        </a:graphic>
      </p:graphicFrame>
      <p:sp>
        <p:nvSpPr>
          <p:cNvPr id="6" name="TextBox 5"/>
          <p:cNvSpPr txBox="1"/>
          <p:nvPr/>
        </p:nvSpPr>
        <p:spPr>
          <a:xfrm>
            <a:off x="1391855" y="5715000"/>
            <a:ext cx="5943600" cy="646331"/>
          </a:xfrm>
          <a:prstGeom prst="rect">
            <a:avLst/>
          </a:prstGeom>
          <a:noFill/>
        </p:spPr>
        <p:txBody>
          <a:bodyPr wrap="square" rtlCol="0">
            <a:spAutoFit/>
          </a:bodyPr>
          <a:lstStyle/>
          <a:p>
            <a:r>
              <a:rPr lang="en-US" sz="1200" dirty="0" smtClean="0"/>
              <a:t>Disclaimer:</a:t>
            </a:r>
          </a:p>
          <a:p>
            <a:r>
              <a:rPr lang="en-US" sz="1200" dirty="0" smtClean="0"/>
              <a:t>Preliminary, subject to change. Does not represent or recommend an actual financing or transaction. HNTB is not a registered financial advisor.</a:t>
            </a:r>
          </a:p>
        </p:txBody>
      </p:sp>
    </p:spTree>
    <p:extLst>
      <p:ext uri="{BB962C8B-B14F-4D97-AF65-F5344CB8AC3E}">
        <p14:creationId xmlns:p14="http://schemas.microsoft.com/office/powerpoint/2010/main" val="432133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solidFill>
                  <a:schemeClr val="tx1"/>
                </a:solidFill>
              </a:rPr>
              <a:t>Questions</a:t>
            </a:r>
            <a:endParaRPr lang="en-US" sz="4000" b="0" dirty="0">
              <a:solidFill>
                <a:schemeClr val="tx1"/>
              </a:solidFill>
            </a:endParaRPr>
          </a:p>
        </p:txBody>
      </p:sp>
      <p:pic>
        <p:nvPicPr>
          <p:cNvPr id="4" name="Picture 21"/>
          <p:cNvPicPr>
            <a:picLocks noGrp="1" noChangeAspect="1" noChangeArrowheads="1"/>
          </p:cNvPicPr>
          <p:nvPr>
            <p:ph sz="quarter" idx="1"/>
          </p:nvPr>
        </p:nvPicPr>
        <p:blipFill>
          <a:blip r:embed="rId2" cstate="print">
            <a:duotone>
              <a:schemeClr val="accent1">
                <a:shade val="45000"/>
                <a:satMod val="135000"/>
              </a:schemeClr>
              <a:prstClr val="white"/>
            </a:duotone>
          </a:blip>
          <a:srcRect/>
          <a:stretch>
            <a:fillRect/>
          </a:stretch>
        </p:blipFill>
        <p:spPr bwMode="auto">
          <a:xfrm>
            <a:off x="2819400" y="1981200"/>
            <a:ext cx="3048000" cy="3833090"/>
          </a:xfrm>
          <a:prstGeom prst="rect">
            <a:avLst/>
          </a:prstGeom>
          <a:noFill/>
          <a:ln w="9525">
            <a:noFill/>
            <a:miter lim="800000"/>
            <a:headEnd/>
            <a:tailEnd/>
          </a:ln>
        </p:spPr>
      </p:pic>
    </p:spTree>
    <p:extLst>
      <p:ext uri="{BB962C8B-B14F-4D97-AF65-F5344CB8AC3E}">
        <p14:creationId xmlns:p14="http://schemas.microsoft.com/office/powerpoint/2010/main" val="31641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a:t>
            </a:r>
            <a:endParaRPr lang="en-US" dirty="0"/>
          </a:p>
        </p:txBody>
      </p:sp>
      <p:sp>
        <p:nvSpPr>
          <p:cNvPr id="5" name="Text Placeholder 4"/>
          <p:cNvSpPr>
            <a:spLocks noGrp="1"/>
          </p:cNvSpPr>
          <p:nvPr>
            <p:ph type="body" sz="quarter" idx="11"/>
          </p:nvPr>
        </p:nvSpPr>
        <p:spPr>
          <a:xfrm>
            <a:off x="457200" y="1371600"/>
            <a:ext cx="8077200" cy="3505200"/>
          </a:xfrm>
        </p:spPr>
        <p:txBody>
          <a:bodyPr/>
          <a:lstStyle/>
          <a:p>
            <a:pPr>
              <a:buClr>
                <a:srgbClr val="6B8A7A"/>
              </a:buClr>
              <a:buFont typeface="Arial" pitchFamily="34" charset="0"/>
              <a:buChar char="•"/>
            </a:pPr>
            <a:r>
              <a:rPr lang="en-US" sz="2000" dirty="0"/>
              <a:t>  Jeff Burst, PE, DOTD PM</a:t>
            </a:r>
          </a:p>
          <a:p>
            <a:pPr>
              <a:buClr>
                <a:srgbClr val="6B8A7A"/>
              </a:buClr>
              <a:buFont typeface="Arial" pitchFamily="34" charset="0"/>
              <a:buChar char="•"/>
            </a:pPr>
            <a:r>
              <a:rPr lang="en-US" sz="2000" dirty="0"/>
              <a:t>  Cheryl Duvieilh, DOTD Executive Counsel</a:t>
            </a:r>
          </a:p>
          <a:p>
            <a:pPr>
              <a:buClr>
                <a:srgbClr val="6B8A7A"/>
              </a:buClr>
              <a:buFont typeface="Arial" pitchFamily="34" charset="0"/>
              <a:buChar char="•"/>
            </a:pPr>
            <a:r>
              <a:rPr lang="en-US" sz="2000" dirty="0"/>
              <a:t>  Shawn Wilson, DOTD Chief of Staff</a:t>
            </a:r>
          </a:p>
          <a:p>
            <a:pPr>
              <a:buClr>
                <a:srgbClr val="6B8A7A"/>
              </a:buClr>
              <a:buFont typeface="Arial" pitchFamily="34" charset="0"/>
              <a:buChar char="•"/>
            </a:pPr>
            <a:r>
              <a:rPr lang="en-US" sz="2000" dirty="0"/>
              <a:t>  Ann-Therese E. </a:t>
            </a:r>
            <a:r>
              <a:rPr lang="en-US" sz="2000" dirty="0" err="1"/>
              <a:t>Schmid</a:t>
            </a:r>
            <a:r>
              <a:rPr lang="en-US" sz="2000" dirty="0"/>
              <a:t>, </a:t>
            </a:r>
            <a:r>
              <a:rPr lang="en-US" sz="2000" dirty="0" err="1"/>
              <a:t>Nossaman</a:t>
            </a:r>
            <a:r>
              <a:rPr lang="en-US" sz="2000" dirty="0"/>
              <a:t> LLP, Contract Attorney</a:t>
            </a:r>
          </a:p>
          <a:p>
            <a:pPr>
              <a:buClr>
                <a:srgbClr val="6B8A7A"/>
              </a:buClr>
              <a:buFont typeface="Arial" pitchFamily="34" charset="0"/>
              <a:buChar char="•"/>
            </a:pPr>
            <a:r>
              <a:rPr lang="en-US" sz="2000" dirty="0"/>
              <a:t>  John Basilica: HNTB, Project Manager, Baton </a:t>
            </a:r>
            <a:r>
              <a:rPr lang="en-US" sz="2000" dirty="0" smtClean="0"/>
              <a:t>Rouge, LA</a:t>
            </a:r>
            <a:endParaRPr lang="en-US" sz="2000" dirty="0"/>
          </a:p>
          <a:p>
            <a:pPr>
              <a:buClr>
                <a:srgbClr val="6B8A7A"/>
              </a:buClr>
              <a:buFont typeface="Arial" pitchFamily="34" charset="0"/>
              <a:buChar char="•"/>
            </a:pPr>
            <a:r>
              <a:rPr lang="en-US" sz="2000" dirty="0"/>
              <a:t>  Brad Guilmino: HNTB, Dir. Fin Services, New </a:t>
            </a:r>
            <a:r>
              <a:rPr lang="en-US" sz="2000" dirty="0" smtClean="0"/>
              <a:t>Orleans, LA</a:t>
            </a:r>
          </a:p>
          <a:p>
            <a:pPr marL="0" indent="0">
              <a:buNone/>
            </a:pPr>
            <a:endParaRPr lang="en-US" sz="2000" dirty="0" smtClean="0"/>
          </a:p>
          <a:p>
            <a:pPr lvl="4"/>
            <a:endParaRPr lang="en-US" sz="2000" dirty="0" smtClean="0"/>
          </a:p>
        </p:txBody>
      </p:sp>
      <p:sp>
        <p:nvSpPr>
          <p:cNvPr id="3" name="Slide Number Placeholder 2"/>
          <p:cNvSpPr>
            <a:spLocks noGrp="1"/>
          </p:cNvSpPr>
          <p:nvPr>
            <p:ph type="sldNum" sz="quarter" idx="10"/>
          </p:nvPr>
        </p:nvSpPr>
        <p:spPr/>
        <p:txBody>
          <a:bodyPr/>
          <a:lstStyle/>
          <a:p>
            <a:fld id="{BEE679C8-63CA-4522-B8A5-300E6731A71C}" type="slidenum">
              <a:rPr lang="en-US" smtClean="0"/>
              <a:pPr/>
              <a:t>3</a:t>
            </a:fld>
            <a:endParaRPr lang="en-US" dirty="0"/>
          </a:p>
        </p:txBody>
      </p:sp>
    </p:spTree>
    <p:extLst>
      <p:ext uri="{BB962C8B-B14F-4D97-AF65-F5344CB8AC3E}">
        <p14:creationId xmlns:p14="http://schemas.microsoft.com/office/powerpoint/2010/main" val="2407253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Text Placeholder 2"/>
          <p:cNvSpPr>
            <a:spLocks noGrp="1"/>
          </p:cNvSpPr>
          <p:nvPr>
            <p:ph type="body" sz="quarter" idx="11"/>
          </p:nvPr>
        </p:nvSpPr>
        <p:spPr>
          <a:xfrm>
            <a:off x="457200" y="1371600"/>
            <a:ext cx="8305800" cy="4648200"/>
          </a:xfrm>
        </p:spPr>
        <p:txBody>
          <a:bodyPr/>
          <a:lstStyle/>
          <a:p>
            <a:pPr>
              <a:buFont typeface="Arial" pitchFamily="34" charset="0"/>
              <a:buChar char="•"/>
            </a:pPr>
            <a:r>
              <a:rPr lang="en-US" dirty="0"/>
              <a:t>Brief members of LTA on the BUMP Proposal feasibility study</a:t>
            </a:r>
          </a:p>
          <a:p>
            <a:pPr lvl="1">
              <a:buFont typeface="Arial" pitchFamily="34" charset="0"/>
              <a:buChar char="•"/>
            </a:pPr>
            <a:r>
              <a:rPr lang="en-US" sz="2600" dirty="0"/>
              <a:t>Independent review required of unsolicited proposals under RS Title 48, Section 2076</a:t>
            </a:r>
          </a:p>
          <a:p>
            <a:pPr>
              <a:buFont typeface="Arial" pitchFamily="34" charset="0"/>
              <a:buChar char="•"/>
            </a:pPr>
            <a:r>
              <a:rPr lang="en-US" dirty="0"/>
              <a:t>Present findings of </a:t>
            </a:r>
            <a:r>
              <a:rPr lang="en-US" dirty="0" smtClean="0"/>
              <a:t>Final </a:t>
            </a:r>
            <a:r>
              <a:rPr lang="en-US" dirty="0"/>
              <a:t>Report</a:t>
            </a:r>
          </a:p>
          <a:p>
            <a:pPr>
              <a:buFont typeface="Arial" pitchFamily="34" charset="0"/>
              <a:buChar char="•"/>
            </a:pPr>
            <a:r>
              <a:rPr lang="en-US" dirty="0" smtClean="0"/>
              <a:t>Answer questions</a:t>
            </a:r>
            <a:endParaRPr lang="en-US" dirty="0"/>
          </a:p>
          <a:p>
            <a:pPr>
              <a:buFont typeface="Fleur de Lys" pitchFamily="2" charset="0"/>
              <a:buChar char="B"/>
            </a:pPr>
            <a:endParaRPr lang="en-US" sz="2400" dirty="0" smtClean="0"/>
          </a:p>
        </p:txBody>
      </p:sp>
      <p:sp>
        <p:nvSpPr>
          <p:cNvPr id="4" name="Slide Number Placeholder 3"/>
          <p:cNvSpPr>
            <a:spLocks noGrp="1"/>
          </p:cNvSpPr>
          <p:nvPr>
            <p:ph type="sldNum" sz="quarter" idx="10"/>
          </p:nvPr>
        </p:nvSpPr>
        <p:spPr/>
        <p:txBody>
          <a:bodyPr/>
          <a:lstStyle/>
          <a:p>
            <a:fld id="{BEE679C8-63CA-4522-B8A5-300E6731A71C}" type="slidenum">
              <a:rPr lang="en-US" smtClean="0"/>
              <a:pPr/>
              <a:t>4</a:t>
            </a:fld>
            <a:endParaRPr lang="en-US" dirty="0"/>
          </a:p>
        </p:txBody>
      </p:sp>
    </p:spTree>
    <p:extLst>
      <p:ext uri="{BB962C8B-B14F-4D97-AF65-F5344CB8AC3E}">
        <p14:creationId xmlns:p14="http://schemas.microsoft.com/office/powerpoint/2010/main" val="2107895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AECOM BUMP Alignment</a:t>
            </a:r>
            <a:endParaRPr lang="en-US" dirty="0"/>
          </a:p>
        </p:txBody>
      </p:sp>
      <p:sp>
        <p:nvSpPr>
          <p:cNvPr id="3" name="Text Placeholder 2"/>
          <p:cNvSpPr>
            <a:spLocks noGrp="1"/>
          </p:cNvSpPr>
          <p:nvPr>
            <p:ph type="body" sz="quarter" idx="11"/>
          </p:nvPr>
        </p:nvSpPr>
        <p:spPr>
          <a:xfrm>
            <a:off x="457200" y="1371600"/>
            <a:ext cx="8305800" cy="4648200"/>
          </a:xfrm>
        </p:spPr>
        <p:txBody>
          <a:bodyPr/>
          <a:lstStyle/>
          <a:p>
            <a:pPr lvl="1">
              <a:buFont typeface="Arial" pitchFamily="34" charset="0"/>
              <a:buChar char="•"/>
            </a:pPr>
            <a:r>
              <a:rPr lang="en-US" dirty="0" smtClean="0"/>
              <a:t>Primarily utilizes existing US-190 and US-61 corridors</a:t>
            </a:r>
          </a:p>
          <a:p>
            <a:pPr lvl="1">
              <a:buFont typeface="Arial" pitchFamily="34" charset="0"/>
              <a:buChar char="•"/>
            </a:pPr>
            <a:r>
              <a:rPr lang="en-US" dirty="0" smtClean="0"/>
              <a:t>SIU 1 is approximately 21 miles </a:t>
            </a:r>
            <a:r>
              <a:rPr lang="en-US" sz="2000" dirty="0" smtClean="0"/>
              <a:t>(SIU-2 was not included)</a:t>
            </a:r>
          </a:p>
          <a:p>
            <a:pPr lvl="1">
              <a:buFont typeface="Arial" pitchFamily="34" charset="0"/>
              <a:buChar char="•"/>
            </a:pPr>
            <a:endParaRPr lang="en-US" b="1" dirty="0" smtClean="0"/>
          </a:p>
          <a:p>
            <a:pPr lvl="1">
              <a:buFont typeface="Arial" pitchFamily="34" charset="0"/>
              <a:buChar char="•"/>
            </a:pPr>
            <a:endParaRPr lang="en-US" b="1" dirty="0" smtClean="0"/>
          </a:p>
          <a:p>
            <a:pPr lvl="0">
              <a:buFont typeface="Fleur de Lys" pitchFamily="2" charset="0"/>
              <a:buChar char="B"/>
            </a:pPr>
            <a:endParaRPr lang="en-US" dirty="0" smtClean="0"/>
          </a:p>
          <a:p>
            <a:pPr lvl="1"/>
            <a:endParaRPr lang="en-US" dirty="0"/>
          </a:p>
          <a:p>
            <a:endParaRPr lang="en-US" sz="2400" dirty="0" smtClean="0"/>
          </a:p>
          <a:p>
            <a:endParaRPr lang="en-US" sz="2400" dirty="0" smtClean="0"/>
          </a:p>
        </p:txBody>
      </p:sp>
      <p:sp>
        <p:nvSpPr>
          <p:cNvPr id="4" name="Slide Number Placeholder 3"/>
          <p:cNvSpPr>
            <a:spLocks noGrp="1"/>
          </p:cNvSpPr>
          <p:nvPr>
            <p:ph type="sldNum" sz="quarter" idx="10"/>
          </p:nvPr>
        </p:nvSpPr>
        <p:spPr/>
        <p:txBody>
          <a:bodyPr/>
          <a:lstStyle/>
          <a:p>
            <a:fld id="{BEE679C8-63CA-4522-B8A5-300E6731A71C}" type="slidenum">
              <a:rPr lang="en-US" smtClean="0"/>
              <a:pPr/>
              <a:t>5</a:t>
            </a:fld>
            <a:endParaRPr lang="en-US" dirty="0"/>
          </a:p>
        </p:txBody>
      </p:sp>
      <p:pic>
        <p:nvPicPr>
          <p:cNvPr id="5" name="Picture 4"/>
          <p:cNvPicPr>
            <a:picLocks noChangeAspect="1"/>
          </p:cNvPicPr>
          <p:nvPr/>
        </p:nvPicPr>
        <p:blipFill>
          <a:blip r:embed="rId3"/>
          <a:stretch>
            <a:fillRect/>
          </a:stretch>
        </p:blipFill>
        <p:spPr>
          <a:xfrm>
            <a:off x="990600" y="2362200"/>
            <a:ext cx="6361238" cy="3932958"/>
          </a:xfrm>
          <a:prstGeom prst="rect">
            <a:avLst/>
          </a:prstGeom>
        </p:spPr>
      </p:pic>
    </p:spTree>
    <p:extLst>
      <p:ext uri="{BB962C8B-B14F-4D97-AF65-F5344CB8AC3E}">
        <p14:creationId xmlns:p14="http://schemas.microsoft.com/office/powerpoint/2010/main" val="1558419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AECOM BUMP </a:t>
            </a:r>
            <a:r>
              <a:rPr lang="en-US" dirty="0" smtClean="0"/>
              <a:t>Configuration</a:t>
            </a:r>
            <a:endParaRPr lang="en-US" dirty="0"/>
          </a:p>
        </p:txBody>
      </p:sp>
      <p:sp>
        <p:nvSpPr>
          <p:cNvPr id="3" name="Text Placeholder 2"/>
          <p:cNvSpPr>
            <a:spLocks noGrp="1"/>
          </p:cNvSpPr>
          <p:nvPr>
            <p:ph type="body" sz="quarter" idx="11"/>
          </p:nvPr>
        </p:nvSpPr>
        <p:spPr>
          <a:xfrm>
            <a:off x="457200" y="990600"/>
            <a:ext cx="8305800" cy="2514600"/>
          </a:xfrm>
        </p:spPr>
        <p:txBody>
          <a:bodyPr/>
          <a:lstStyle/>
          <a:p>
            <a:pPr>
              <a:buFont typeface="Arial" pitchFamily="34" charset="0"/>
              <a:buChar char="•"/>
            </a:pPr>
            <a:r>
              <a:rPr lang="en-US" sz="2000" b="1" dirty="0"/>
              <a:t>“Expected to operate as all-electronic toll collection, allowing full-speed travel throughout the corridor”</a:t>
            </a:r>
            <a:endParaRPr lang="en-US" sz="2000" dirty="0"/>
          </a:p>
          <a:p>
            <a:pPr>
              <a:buFont typeface="Arial" pitchFamily="34" charset="0"/>
              <a:buChar char="•"/>
            </a:pPr>
            <a:r>
              <a:rPr lang="en-US" sz="2000" b="1" dirty="0" smtClean="0"/>
              <a:t>AECOM’s “planning level estimates indicate that these new features of the BUMP represent approximately $700-800 million of implementation cost.”</a:t>
            </a:r>
          </a:p>
        </p:txBody>
      </p:sp>
      <p:sp>
        <p:nvSpPr>
          <p:cNvPr id="4" name="Slide Number Placeholder 3"/>
          <p:cNvSpPr>
            <a:spLocks noGrp="1"/>
          </p:cNvSpPr>
          <p:nvPr>
            <p:ph type="sldNum" sz="quarter" idx="10"/>
          </p:nvPr>
        </p:nvSpPr>
        <p:spPr/>
        <p:txBody>
          <a:bodyPr/>
          <a:lstStyle/>
          <a:p>
            <a:fld id="{BEE679C8-63CA-4522-B8A5-300E6731A71C}" type="slidenum">
              <a:rPr lang="en-US" smtClean="0"/>
              <a:pPr/>
              <a:t>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187" y="3048000"/>
            <a:ext cx="6096000" cy="299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01187" y="6400800"/>
            <a:ext cx="6096000" cy="307777"/>
          </a:xfrm>
          <a:prstGeom prst="rect">
            <a:avLst/>
          </a:prstGeom>
          <a:noFill/>
        </p:spPr>
        <p:txBody>
          <a:bodyPr wrap="square" rtlCol="0">
            <a:spAutoFit/>
          </a:bodyPr>
          <a:lstStyle/>
          <a:p>
            <a:r>
              <a:rPr lang="en-US" sz="1400" dirty="0" smtClean="0"/>
              <a:t>Source: AECOM BUMP Proposal (public, non-confidential portion)</a:t>
            </a:r>
            <a:endParaRPr lang="en-US" sz="1400" dirty="0"/>
          </a:p>
        </p:txBody>
      </p:sp>
    </p:spTree>
    <p:extLst>
      <p:ext uri="{BB962C8B-B14F-4D97-AF65-F5344CB8AC3E}">
        <p14:creationId xmlns:p14="http://schemas.microsoft.com/office/powerpoint/2010/main" val="3837561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HNTB Approach</a:t>
            </a:r>
            <a:endParaRPr lang="en-US" dirty="0"/>
          </a:p>
        </p:txBody>
      </p:sp>
      <p:sp>
        <p:nvSpPr>
          <p:cNvPr id="3" name="Text Placeholder 2"/>
          <p:cNvSpPr>
            <a:spLocks noGrp="1"/>
          </p:cNvSpPr>
          <p:nvPr>
            <p:ph type="body" sz="quarter" idx="11"/>
          </p:nvPr>
        </p:nvSpPr>
        <p:spPr>
          <a:xfrm>
            <a:off x="457200" y="1371600"/>
            <a:ext cx="8305800" cy="4648200"/>
          </a:xfrm>
        </p:spPr>
        <p:txBody>
          <a:bodyPr/>
          <a:lstStyle/>
          <a:p>
            <a:pPr>
              <a:buFont typeface="Arial" pitchFamily="34" charset="0"/>
              <a:buChar char="•"/>
            </a:pPr>
            <a:r>
              <a:rPr lang="en-US" dirty="0">
                <a:solidFill>
                  <a:schemeClr val="tx1"/>
                </a:solidFill>
              </a:rPr>
              <a:t>Construction and O&amp;M Costs</a:t>
            </a:r>
          </a:p>
          <a:p>
            <a:pPr>
              <a:buFont typeface="Arial" pitchFamily="34" charset="0"/>
              <a:buChar char="•"/>
            </a:pPr>
            <a:r>
              <a:rPr lang="en-US" dirty="0">
                <a:solidFill>
                  <a:schemeClr val="tx1"/>
                </a:solidFill>
              </a:rPr>
              <a:t>Tolling Configuration and Costs</a:t>
            </a:r>
          </a:p>
          <a:p>
            <a:pPr>
              <a:buFont typeface="Arial" pitchFamily="34" charset="0"/>
              <a:buChar char="•"/>
            </a:pPr>
            <a:r>
              <a:rPr lang="en-US" dirty="0">
                <a:solidFill>
                  <a:schemeClr val="tx1"/>
                </a:solidFill>
              </a:rPr>
              <a:t>Traffic and Revenue Analysis</a:t>
            </a:r>
          </a:p>
          <a:p>
            <a:pPr>
              <a:buFont typeface="Arial" pitchFamily="34" charset="0"/>
              <a:buChar char="•"/>
            </a:pPr>
            <a:r>
              <a:rPr lang="en-US" dirty="0">
                <a:solidFill>
                  <a:schemeClr val="tx1"/>
                </a:solidFill>
              </a:rPr>
              <a:t>Preliminary Financial Feasibility</a:t>
            </a:r>
          </a:p>
          <a:p>
            <a:endParaRPr lang="en-US" sz="2400" dirty="0" smtClean="0"/>
          </a:p>
          <a:p>
            <a:endParaRPr lang="en-US" sz="2400" dirty="0" smtClean="0"/>
          </a:p>
        </p:txBody>
      </p:sp>
      <p:sp>
        <p:nvSpPr>
          <p:cNvPr id="4" name="Slide Number Placeholder 3"/>
          <p:cNvSpPr>
            <a:spLocks noGrp="1"/>
          </p:cNvSpPr>
          <p:nvPr>
            <p:ph type="sldNum" sz="quarter" idx="10"/>
          </p:nvPr>
        </p:nvSpPr>
        <p:spPr/>
        <p:txBody>
          <a:bodyPr/>
          <a:lstStyle/>
          <a:p>
            <a:fld id="{BEE679C8-63CA-4522-B8A5-300E6731A71C}" type="slidenum">
              <a:rPr lang="en-US" smtClean="0"/>
              <a:pPr/>
              <a:t>7</a:t>
            </a:fld>
            <a:endParaRPr lang="en-US" dirty="0"/>
          </a:p>
        </p:txBody>
      </p:sp>
    </p:spTree>
    <p:extLst>
      <p:ext uri="{BB962C8B-B14F-4D97-AF65-F5344CB8AC3E}">
        <p14:creationId xmlns:p14="http://schemas.microsoft.com/office/powerpoint/2010/main" val="293252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and Cost Methodology</a:t>
            </a:r>
            <a:endParaRPr lang="en-US" dirty="0"/>
          </a:p>
        </p:txBody>
      </p:sp>
      <p:sp>
        <p:nvSpPr>
          <p:cNvPr id="3" name="Text Placeholder 2"/>
          <p:cNvSpPr>
            <a:spLocks noGrp="1"/>
          </p:cNvSpPr>
          <p:nvPr>
            <p:ph type="body" sz="quarter" idx="11"/>
          </p:nvPr>
        </p:nvSpPr>
        <p:spPr>
          <a:xfrm>
            <a:off x="457200" y="1371600"/>
            <a:ext cx="8305800" cy="4648200"/>
          </a:xfrm>
        </p:spPr>
        <p:txBody>
          <a:bodyPr/>
          <a:lstStyle/>
          <a:p>
            <a:pPr lvl="0">
              <a:buFont typeface="Arial" pitchFamily="34" charset="0"/>
              <a:buChar char="•"/>
            </a:pPr>
            <a:r>
              <a:rPr lang="en-US" b="1" dirty="0" smtClean="0"/>
              <a:t>HNTB conceptual design developed</a:t>
            </a:r>
          </a:p>
          <a:p>
            <a:pPr lvl="1">
              <a:buFont typeface="Arial" pitchFamily="34" charset="0"/>
              <a:buChar char="•"/>
            </a:pPr>
            <a:r>
              <a:rPr lang="en-US" dirty="0" smtClean="0"/>
              <a:t>Identified components and considerations to meet design standards and traffic operations for facilities of this type </a:t>
            </a:r>
          </a:p>
          <a:p>
            <a:pPr lvl="1">
              <a:buFont typeface="Arial" pitchFamily="34" charset="0"/>
              <a:buChar char="•"/>
            </a:pPr>
            <a:r>
              <a:rPr lang="en-US" dirty="0" smtClean="0"/>
              <a:t>Cost estimate based on the following:</a:t>
            </a:r>
          </a:p>
          <a:p>
            <a:pPr lvl="2">
              <a:buFont typeface="Arial" pitchFamily="34" charset="0"/>
              <a:buChar char="•"/>
            </a:pPr>
            <a:r>
              <a:rPr lang="en-US" dirty="0" smtClean="0"/>
              <a:t>Roadway:  application of the typical section to computer generated line work representing various project features</a:t>
            </a:r>
          </a:p>
          <a:p>
            <a:pPr lvl="2">
              <a:buFont typeface="Arial" pitchFamily="34" charset="0"/>
              <a:buChar char="•"/>
            </a:pPr>
            <a:r>
              <a:rPr lang="en-US" dirty="0" smtClean="0"/>
              <a:t>Elevated structures:  per square foot </a:t>
            </a:r>
          </a:p>
          <a:p>
            <a:pPr lvl="2">
              <a:buFont typeface="Arial" pitchFamily="34" charset="0"/>
              <a:buChar char="•"/>
            </a:pPr>
            <a:r>
              <a:rPr lang="en-US" dirty="0" smtClean="0"/>
              <a:t>Additional costs related to more unique components</a:t>
            </a:r>
            <a:endParaRPr lang="en-US" dirty="0"/>
          </a:p>
          <a:p>
            <a:endParaRPr lang="en-US" sz="2400" dirty="0" smtClean="0"/>
          </a:p>
          <a:p>
            <a:endParaRPr lang="en-US" sz="2400" dirty="0" smtClean="0"/>
          </a:p>
        </p:txBody>
      </p:sp>
      <p:sp>
        <p:nvSpPr>
          <p:cNvPr id="4" name="Slide Number Placeholder 3"/>
          <p:cNvSpPr>
            <a:spLocks noGrp="1"/>
          </p:cNvSpPr>
          <p:nvPr>
            <p:ph type="sldNum" sz="quarter" idx="10"/>
          </p:nvPr>
        </p:nvSpPr>
        <p:spPr/>
        <p:txBody>
          <a:bodyPr/>
          <a:lstStyle/>
          <a:p>
            <a:fld id="{BEE679C8-63CA-4522-B8A5-300E6731A71C}" type="slidenum">
              <a:rPr lang="en-US" smtClean="0"/>
              <a:pPr/>
              <a:t>8</a:t>
            </a:fld>
            <a:endParaRPr lang="en-US" dirty="0"/>
          </a:p>
        </p:txBody>
      </p:sp>
    </p:spTree>
    <p:extLst>
      <p:ext uri="{BB962C8B-B14F-4D97-AF65-F5344CB8AC3E}">
        <p14:creationId xmlns:p14="http://schemas.microsoft.com/office/powerpoint/2010/main" val="1103688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Roadway Capital Cost Estimate</a:t>
            </a:r>
            <a:endParaRPr lang="en-US" dirty="0"/>
          </a:p>
        </p:txBody>
      </p:sp>
      <p:sp>
        <p:nvSpPr>
          <p:cNvPr id="3" name="Text Placeholder 2"/>
          <p:cNvSpPr>
            <a:spLocks noGrp="1"/>
          </p:cNvSpPr>
          <p:nvPr>
            <p:ph type="body" sz="quarter" idx="11"/>
          </p:nvPr>
        </p:nvSpPr>
        <p:spPr>
          <a:xfrm>
            <a:off x="457200" y="3657600"/>
            <a:ext cx="8686800" cy="2209800"/>
          </a:xfrm>
        </p:spPr>
        <p:txBody>
          <a:bodyPr/>
          <a:lstStyle/>
          <a:p>
            <a:pPr lvl="0">
              <a:spcAft>
                <a:spcPts val="0"/>
              </a:spcAft>
              <a:buFont typeface="Arial" pitchFamily="34" charset="0"/>
              <a:buChar char="•"/>
            </a:pPr>
            <a:r>
              <a:rPr lang="en-US" sz="1600" dirty="0" smtClean="0"/>
              <a:t>Conceptual level estimate </a:t>
            </a:r>
          </a:p>
          <a:p>
            <a:pPr lvl="0">
              <a:spcAft>
                <a:spcPts val="0"/>
              </a:spcAft>
              <a:buFont typeface="Arial" pitchFamily="34" charset="0"/>
              <a:buChar char="•"/>
            </a:pPr>
            <a:r>
              <a:rPr lang="en-US" sz="1600" dirty="0" smtClean="0"/>
              <a:t>Majority </a:t>
            </a:r>
            <a:r>
              <a:rPr lang="en-US" sz="1600" dirty="0"/>
              <a:t>of elevated structures were estimated at $120 per square </a:t>
            </a:r>
            <a:r>
              <a:rPr lang="en-US" sz="1600" dirty="0" smtClean="0"/>
              <a:t>foot</a:t>
            </a:r>
          </a:p>
          <a:p>
            <a:pPr lvl="0">
              <a:spcAft>
                <a:spcPts val="0"/>
              </a:spcAft>
              <a:buFont typeface="Arial" pitchFamily="34" charset="0"/>
              <a:buChar char="•"/>
            </a:pPr>
            <a:r>
              <a:rPr lang="en-US" sz="1600" dirty="0" smtClean="0"/>
              <a:t>Due to complexity, some portions </a:t>
            </a:r>
            <a:r>
              <a:rPr lang="en-US" sz="1600" dirty="0"/>
              <a:t>of the elevated sections were estimated at $365 per square foot </a:t>
            </a:r>
            <a:endParaRPr lang="en-US" sz="1600" dirty="0" smtClean="0"/>
          </a:p>
          <a:p>
            <a:pPr lvl="0">
              <a:spcAft>
                <a:spcPts val="0"/>
              </a:spcAft>
              <a:buFont typeface="Arial" pitchFamily="34" charset="0"/>
              <a:buChar char="•"/>
            </a:pPr>
            <a:r>
              <a:rPr lang="en-US" sz="1600" dirty="0" smtClean="0"/>
              <a:t>$856M - Costs inflated to mid-point of construction (2019) @ 2.5%</a:t>
            </a:r>
          </a:p>
          <a:p>
            <a:pPr marL="228600" lvl="1" indent="0">
              <a:spcAft>
                <a:spcPts val="0"/>
              </a:spcAft>
              <a:buNone/>
            </a:pPr>
            <a:endParaRPr lang="en-US" sz="1400" baseline="30000" dirty="0" smtClean="0"/>
          </a:p>
          <a:p>
            <a:pPr marL="228600" lvl="1" indent="0">
              <a:spcAft>
                <a:spcPts val="0"/>
              </a:spcAft>
              <a:buNone/>
            </a:pPr>
            <a:r>
              <a:rPr lang="en-US" sz="1400" baseline="30000" dirty="0" smtClean="0"/>
              <a:t>1</a:t>
            </a:r>
            <a:r>
              <a:rPr lang="en-US" sz="1400" dirty="0" smtClean="0"/>
              <a:t> </a:t>
            </a:r>
            <a:r>
              <a:rPr lang="en-US" sz="1400" dirty="0"/>
              <a:t>The </a:t>
            </a:r>
            <a:r>
              <a:rPr lang="en-US" sz="1400" dirty="0" smtClean="0"/>
              <a:t>estimated roadway </a:t>
            </a:r>
            <a:r>
              <a:rPr lang="en-US" sz="1400" dirty="0"/>
              <a:t>capital costs shall be considered a preliminary conceptual estimate.  The preliminary level of development, potential for increases in the scope of work and history of significant variability in costs associated with the development of large, complex projects require continual refinement and additional scrutiny of the estimated costs.</a:t>
            </a:r>
          </a:p>
          <a:p>
            <a:pPr lvl="0">
              <a:spcAft>
                <a:spcPts val="0"/>
              </a:spcAft>
              <a:buFont typeface="Arial" pitchFamily="34" charset="0"/>
              <a:buChar char="•"/>
            </a:pPr>
            <a:endParaRPr lang="en-US" sz="1600" dirty="0" smtClean="0"/>
          </a:p>
          <a:p>
            <a:pPr lvl="0">
              <a:spcAft>
                <a:spcPts val="0"/>
              </a:spcAft>
              <a:buFont typeface="Arial" pitchFamily="34" charset="0"/>
              <a:buChar char="•"/>
            </a:pPr>
            <a:endParaRPr lang="en-US" sz="1600" dirty="0" smtClean="0"/>
          </a:p>
          <a:p>
            <a:pPr lvl="0">
              <a:spcAft>
                <a:spcPts val="0"/>
              </a:spcAft>
              <a:buFont typeface="Fleur de Lys" pitchFamily="2" charset="0"/>
              <a:buChar char="B"/>
            </a:pPr>
            <a:endParaRPr lang="en-US" sz="1600" dirty="0"/>
          </a:p>
          <a:p>
            <a:pPr>
              <a:spcAft>
                <a:spcPts val="0"/>
              </a:spcAft>
            </a:pPr>
            <a:endParaRPr lang="en-US" sz="1400" dirty="0" smtClean="0"/>
          </a:p>
          <a:p>
            <a:pPr>
              <a:spcAft>
                <a:spcPts val="0"/>
              </a:spcAft>
            </a:pPr>
            <a:endParaRPr 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2073573505"/>
              </p:ext>
            </p:extLst>
          </p:nvPr>
        </p:nvGraphicFramePr>
        <p:xfrm>
          <a:off x="457200" y="990600"/>
          <a:ext cx="8153400" cy="2515616"/>
        </p:xfrm>
        <a:graphic>
          <a:graphicData uri="http://schemas.openxmlformats.org/drawingml/2006/table">
            <a:tbl>
              <a:tblPr firstRow="1" firstCol="1" lastRow="1" bandRow="1">
                <a:tableStyleId>{5C22544A-7EE6-4342-B048-85BDC9FD1C3A}</a:tableStyleId>
              </a:tblPr>
              <a:tblGrid>
                <a:gridCol w="4724400"/>
                <a:gridCol w="3429000"/>
              </a:tblGrid>
              <a:tr h="279400">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Cost</a:t>
                      </a:r>
                      <a:endParaRPr lang="en-US" sz="1600" dirty="0">
                        <a:effectLst/>
                        <a:latin typeface="Calibri"/>
                        <a:ea typeface="Calibri"/>
                        <a:cs typeface="Times New Roman"/>
                      </a:endParaRPr>
                    </a:p>
                  </a:txBody>
                  <a:tcPr marL="68580" marR="68580" marT="0" marB="0"/>
                </a:tc>
              </a:tr>
              <a:tr h="558800">
                <a:tc>
                  <a:txBody>
                    <a:bodyPr/>
                    <a:lstStyle/>
                    <a:p>
                      <a:pPr marL="0" marR="0">
                        <a:lnSpc>
                          <a:spcPct val="115000"/>
                        </a:lnSpc>
                        <a:spcBef>
                          <a:spcPts val="0"/>
                        </a:spcBef>
                        <a:spcAft>
                          <a:spcPts val="0"/>
                        </a:spcAft>
                      </a:pPr>
                      <a:r>
                        <a:rPr lang="en-US" sz="1600" dirty="0">
                          <a:effectLst/>
                        </a:rPr>
                        <a:t>Capital Cost of Roadway Construction</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a:t>
                      </a:r>
                      <a:r>
                        <a:rPr lang="en-US" sz="1600" dirty="0" smtClean="0">
                          <a:effectLst/>
                        </a:rPr>
                        <a:t>554M</a:t>
                      </a:r>
                      <a:endParaRPr lang="en-US" sz="1600" dirty="0">
                        <a:effectLst/>
                        <a:latin typeface="Calibri"/>
                        <a:ea typeface="Calibri"/>
                        <a:cs typeface="Times New Roman"/>
                      </a:endParaRPr>
                    </a:p>
                  </a:txBody>
                  <a:tcPr marL="68580" marR="68580" marT="0" marB="0"/>
                </a:tc>
              </a:tr>
              <a:tr h="558800">
                <a:tc>
                  <a:txBody>
                    <a:bodyPr/>
                    <a:lstStyle/>
                    <a:p>
                      <a:pPr marL="0" marR="0">
                        <a:lnSpc>
                          <a:spcPct val="115000"/>
                        </a:lnSpc>
                        <a:spcBef>
                          <a:spcPts val="0"/>
                        </a:spcBef>
                        <a:spcAft>
                          <a:spcPts val="0"/>
                        </a:spcAft>
                      </a:pPr>
                      <a:r>
                        <a:rPr lang="en-US" sz="1600" dirty="0">
                          <a:effectLst/>
                        </a:rPr>
                        <a:t>Engineering Fees (10% of Capital Cost)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a:t>
                      </a:r>
                      <a:r>
                        <a:rPr lang="en-US" sz="1600" dirty="0" smtClean="0">
                          <a:effectLst/>
                        </a:rPr>
                        <a:t>55M</a:t>
                      </a:r>
                      <a:endParaRPr lang="en-US" sz="1600" dirty="0">
                        <a:effectLst/>
                        <a:latin typeface="Calibri"/>
                        <a:ea typeface="Calibri"/>
                        <a:cs typeface="Times New Roman"/>
                      </a:endParaRPr>
                    </a:p>
                  </a:txBody>
                  <a:tcPr marL="68580" marR="68580" marT="0" marB="0"/>
                </a:tc>
              </a:tr>
              <a:tr h="558800">
                <a:tc>
                  <a:txBody>
                    <a:bodyPr/>
                    <a:lstStyle/>
                    <a:p>
                      <a:pPr marL="0" marR="0">
                        <a:lnSpc>
                          <a:spcPct val="115000"/>
                        </a:lnSpc>
                        <a:spcBef>
                          <a:spcPts val="0"/>
                        </a:spcBef>
                        <a:spcAft>
                          <a:spcPts val="0"/>
                        </a:spcAft>
                      </a:pPr>
                      <a:r>
                        <a:rPr lang="en-US" sz="1600">
                          <a:effectLst/>
                        </a:rPr>
                        <a:t>Construction Cost Contingency (30% of Capital Cost)</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a:t>
                      </a:r>
                      <a:r>
                        <a:rPr lang="en-US" sz="1600" dirty="0" smtClean="0">
                          <a:effectLst/>
                        </a:rPr>
                        <a:t>166M</a:t>
                      </a:r>
                      <a:endParaRPr lang="en-US" sz="1600" dirty="0">
                        <a:effectLst/>
                        <a:latin typeface="Calibri"/>
                        <a:ea typeface="Calibri"/>
                        <a:cs typeface="Times New Roman"/>
                      </a:endParaRPr>
                    </a:p>
                  </a:txBody>
                  <a:tcPr marL="68580" marR="68580" marT="0" marB="0"/>
                </a:tc>
              </a:tr>
              <a:tr h="558800">
                <a:tc>
                  <a:txBody>
                    <a:bodyPr/>
                    <a:lstStyle/>
                    <a:p>
                      <a:pPr marL="0" marR="0" algn="l">
                        <a:lnSpc>
                          <a:spcPct val="115000"/>
                        </a:lnSpc>
                        <a:spcBef>
                          <a:spcPts val="0"/>
                        </a:spcBef>
                        <a:spcAft>
                          <a:spcPts val="0"/>
                        </a:spcAft>
                      </a:pPr>
                      <a:r>
                        <a:rPr lang="en-US" sz="2000" dirty="0">
                          <a:effectLst/>
                        </a:rPr>
                        <a:t>HNTB </a:t>
                      </a:r>
                      <a:r>
                        <a:rPr lang="en-US" sz="2000" dirty="0" smtClean="0">
                          <a:effectLst/>
                        </a:rPr>
                        <a:t>Total Roadway Capital </a:t>
                      </a:r>
                      <a:r>
                        <a:rPr lang="en-US" sz="2000" dirty="0">
                          <a:effectLst/>
                        </a:rPr>
                        <a:t>Cost Estimate: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a:t>
                      </a:r>
                      <a:r>
                        <a:rPr lang="en-US" sz="2000" dirty="0" smtClean="0">
                          <a:effectLst/>
                        </a:rPr>
                        <a:t>775M</a:t>
                      </a:r>
                      <a:r>
                        <a:rPr lang="en-US" sz="2000" baseline="30000" dirty="0" smtClean="0">
                          <a:effectLst/>
                        </a:rPr>
                        <a:t>1</a:t>
                      </a:r>
                      <a:endParaRPr lang="en-US" sz="2000" baseline="30000" dirty="0">
                        <a:effectLst/>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0"/>
          </p:nvPr>
        </p:nvSpPr>
        <p:spPr/>
        <p:txBody>
          <a:bodyPr/>
          <a:lstStyle/>
          <a:p>
            <a:fld id="{BEE679C8-63CA-4522-B8A5-300E6731A71C}" type="slidenum">
              <a:rPr lang="en-US" smtClean="0"/>
              <a:pPr/>
              <a:t>9</a:t>
            </a:fld>
            <a:endParaRPr lang="en-US" dirty="0"/>
          </a:p>
        </p:txBody>
      </p:sp>
    </p:spTree>
    <p:extLst>
      <p:ext uri="{BB962C8B-B14F-4D97-AF65-F5344CB8AC3E}">
        <p14:creationId xmlns:p14="http://schemas.microsoft.com/office/powerpoint/2010/main" val="282900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Highways">
  <a:themeElements>
    <a:clrScheme name="HNTB Color Palette Option 1">
      <a:dk1>
        <a:srgbClr val="1B242A"/>
      </a:dk1>
      <a:lt1>
        <a:sysClr val="window" lastClr="FFFFFF"/>
      </a:lt1>
      <a:dk2>
        <a:srgbClr val="5482AB"/>
      </a:dk2>
      <a:lt2>
        <a:srgbClr val="739ABC"/>
      </a:lt2>
      <a:accent1>
        <a:srgbClr val="93B1CC"/>
      </a:accent1>
      <a:accent2>
        <a:srgbClr val="51626F"/>
      </a:accent2>
      <a:accent3>
        <a:srgbClr val="B2B4B3"/>
      </a:accent3>
      <a:accent4>
        <a:srgbClr val="3DB7E4"/>
      </a:accent4>
      <a:accent5>
        <a:srgbClr val="3F9C35"/>
      </a:accent5>
      <a:accent6>
        <a:srgbClr val="DFAA25"/>
      </a:accent6>
      <a:hlink>
        <a:srgbClr val="A4AEB5"/>
      </a:hlink>
      <a:folHlink>
        <a:srgbClr val="D5D6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NTB Color Palette Option 1">
        <a:dk1>
          <a:srgbClr val="1B242A"/>
        </a:dk1>
        <a:lt1>
          <a:sysClr val="window" lastClr="FFFFFF"/>
        </a:lt1>
        <a:dk2>
          <a:srgbClr val="5482AB"/>
        </a:dk2>
        <a:lt2>
          <a:srgbClr val="739ABC"/>
        </a:lt2>
        <a:accent1>
          <a:srgbClr val="93B1CC"/>
        </a:accent1>
        <a:accent2>
          <a:srgbClr val="51626F"/>
        </a:accent2>
        <a:accent3>
          <a:srgbClr val="B2B4B3"/>
        </a:accent3>
        <a:accent4>
          <a:srgbClr val="3DB7E4"/>
        </a:accent4>
        <a:accent5>
          <a:srgbClr val="3F9C35"/>
        </a:accent5>
        <a:accent6>
          <a:srgbClr val="DFAA25"/>
        </a:accent6>
        <a:hlink>
          <a:srgbClr val="A4AEB5"/>
        </a:hlink>
        <a:folHlink>
          <a:srgbClr val="D5D6D2"/>
        </a:folHlink>
      </a:clrScheme>
    </a:extraClrScheme>
    <a:extraClrScheme>
      <a:clrScheme name="HNTB Color Palette Option 2">
        <a:dk1>
          <a:srgbClr val="1B242A"/>
        </a:dk1>
        <a:lt1>
          <a:sysClr val="window" lastClr="FFFFFF"/>
        </a:lt1>
        <a:dk2>
          <a:srgbClr val="59705D"/>
        </a:dk2>
        <a:lt2>
          <a:srgbClr val="718674"/>
        </a:lt2>
        <a:accent1>
          <a:srgbClr val="96A797"/>
        </a:accent1>
        <a:accent2>
          <a:srgbClr val="8996A0"/>
        </a:accent2>
        <a:accent3>
          <a:srgbClr val="C9CAC8"/>
        </a:accent3>
        <a:accent4>
          <a:srgbClr val="3DB7E4"/>
        </a:accent4>
        <a:accent5>
          <a:srgbClr val="3F9C35"/>
        </a:accent5>
        <a:accent6>
          <a:srgbClr val="DFAA25"/>
        </a:accent6>
        <a:hlink>
          <a:srgbClr val="A4AEB5"/>
        </a:hlink>
        <a:folHlink>
          <a:srgbClr val="D5D6D2"/>
        </a:folHlink>
      </a:clrScheme>
    </a:extraClrScheme>
    <a:extraClrScheme>
      <a:clrScheme name="HNTB Color Palette Option 3">
        <a:dk1>
          <a:srgbClr val="1B242A"/>
        </a:dk1>
        <a:lt1>
          <a:sysClr val="window" lastClr="FFFFFF"/>
        </a:lt1>
        <a:dk2>
          <a:srgbClr val="5B491F"/>
        </a:dk2>
        <a:lt2>
          <a:srgbClr val="816E2C"/>
        </a:lt2>
        <a:accent1>
          <a:srgbClr val="B4A76C"/>
        </a:accent1>
        <a:accent2>
          <a:srgbClr val="A4AEB5"/>
        </a:accent2>
        <a:accent3>
          <a:srgbClr val="D5D6D2"/>
        </a:accent3>
        <a:accent4>
          <a:srgbClr val="3DB7E4"/>
        </a:accent4>
        <a:accent5>
          <a:srgbClr val="3F9C35"/>
        </a:accent5>
        <a:accent6>
          <a:srgbClr val="DFAA25"/>
        </a:accent6>
        <a:hlink>
          <a:srgbClr val="A4AEB5"/>
        </a:hlink>
        <a:folHlink>
          <a:srgbClr val="D5D6D2"/>
        </a:folHlink>
      </a:clrScheme>
    </a:extraClrScheme>
  </a:extraClrSchemeLst>
</a:theme>
</file>

<file path=ppt/theme/theme2.xml><?xml version="1.0" encoding="utf-8"?>
<a:theme xmlns:a="http://schemas.openxmlformats.org/drawingml/2006/main" name="1_Office Theme">
  <a:themeElements>
    <a:clrScheme name="HNTB Color Palette Option 1">
      <a:dk1>
        <a:srgbClr val="1B242A"/>
      </a:dk1>
      <a:lt1>
        <a:sysClr val="window" lastClr="FFFFFF"/>
      </a:lt1>
      <a:dk2>
        <a:srgbClr val="5482AB"/>
      </a:dk2>
      <a:lt2>
        <a:srgbClr val="739ABC"/>
      </a:lt2>
      <a:accent1>
        <a:srgbClr val="93B1CC"/>
      </a:accent1>
      <a:accent2>
        <a:srgbClr val="51626F"/>
      </a:accent2>
      <a:accent3>
        <a:srgbClr val="B2B4B3"/>
      </a:accent3>
      <a:accent4>
        <a:srgbClr val="3DB7E4"/>
      </a:accent4>
      <a:accent5>
        <a:srgbClr val="3F9C35"/>
      </a:accent5>
      <a:accent6>
        <a:srgbClr val="DFAA25"/>
      </a:accent6>
      <a:hlink>
        <a:srgbClr val="A4AEB5"/>
      </a:hlink>
      <a:folHlink>
        <a:srgbClr val="D5D6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NTB Color Palette Option 1">
        <a:dk1>
          <a:srgbClr val="1B242A"/>
        </a:dk1>
        <a:lt1>
          <a:sysClr val="window" lastClr="FFFFFF"/>
        </a:lt1>
        <a:dk2>
          <a:srgbClr val="5482AB"/>
        </a:dk2>
        <a:lt2>
          <a:srgbClr val="739ABC"/>
        </a:lt2>
        <a:accent1>
          <a:srgbClr val="93B1CC"/>
        </a:accent1>
        <a:accent2>
          <a:srgbClr val="51626F"/>
        </a:accent2>
        <a:accent3>
          <a:srgbClr val="B2B4B3"/>
        </a:accent3>
        <a:accent4>
          <a:srgbClr val="3DB7E4"/>
        </a:accent4>
        <a:accent5>
          <a:srgbClr val="3F9C35"/>
        </a:accent5>
        <a:accent6>
          <a:srgbClr val="DFAA25"/>
        </a:accent6>
        <a:hlink>
          <a:srgbClr val="A4AEB5"/>
        </a:hlink>
        <a:folHlink>
          <a:srgbClr val="D5D6D2"/>
        </a:folHlink>
      </a:clrScheme>
    </a:extraClrScheme>
    <a:extraClrScheme>
      <a:clrScheme name="HNTB Color Palette Option 2">
        <a:dk1>
          <a:srgbClr val="1B242A"/>
        </a:dk1>
        <a:lt1>
          <a:sysClr val="window" lastClr="FFFFFF"/>
        </a:lt1>
        <a:dk2>
          <a:srgbClr val="59705D"/>
        </a:dk2>
        <a:lt2>
          <a:srgbClr val="718674"/>
        </a:lt2>
        <a:accent1>
          <a:srgbClr val="96A797"/>
        </a:accent1>
        <a:accent2>
          <a:srgbClr val="8996A0"/>
        </a:accent2>
        <a:accent3>
          <a:srgbClr val="C9CAC8"/>
        </a:accent3>
        <a:accent4>
          <a:srgbClr val="3DB7E4"/>
        </a:accent4>
        <a:accent5>
          <a:srgbClr val="3F9C35"/>
        </a:accent5>
        <a:accent6>
          <a:srgbClr val="DFAA25"/>
        </a:accent6>
        <a:hlink>
          <a:srgbClr val="A4AEB5"/>
        </a:hlink>
        <a:folHlink>
          <a:srgbClr val="D5D6D2"/>
        </a:folHlink>
      </a:clrScheme>
    </a:extraClrScheme>
    <a:extraClrScheme>
      <a:clrScheme name="HNTB Color Palette Option 3">
        <a:dk1>
          <a:srgbClr val="1B242A"/>
        </a:dk1>
        <a:lt1>
          <a:sysClr val="window" lastClr="FFFFFF"/>
        </a:lt1>
        <a:dk2>
          <a:srgbClr val="5B491F"/>
        </a:dk2>
        <a:lt2>
          <a:srgbClr val="816E2C"/>
        </a:lt2>
        <a:accent1>
          <a:srgbClr val="B4A76C"/>
        </a:accent1>
        <a:accent2>
          <a:srgbClr val="A4AEB5"/>
        </a:accent2>
        <a:accent3>
          <a:srgbClr val="D5D6D2"/>
        </a:accent3>
        <a:accent4>
          <a:srgbClr val="3DB7E4"/>
        </a:accent4>
        <a:accent5>
          <a:srgbClr val="3F9C35"/>
        </a:accent5>
        <a:accent6>
          <a:srgbClr val="DFAA25"/>
        </a:accent6>
        <a:hlink>
          <a:srgbClr val="A4AEB5"/>
        </a:hlink>
        <a:folHlink>
          <a:srgbClr val="D5D6D2"/>
        </a:folHlink>
      </a:clrScheme>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NTB Color Palette Option 1">
        <a:dk1>
          <a:srgbClr val="1B242A"/>
        </a:dk1>
        <a:lt1>
          <a:sysClr val="window" lastClr="FFFFFF"/>
        </a:lt1>
        <a:dk2>
          <a:srgbClr val="5482AB"/>
        </a:dk2>
        <a:lt2>
          <a:srgbClr val="739ABC"/>
        </a:lt2>
        <a:accent1>
          <a:srgbClr val="93B1CC"/>
        </a:accent1>
        <a:accent2>
          <a:srgbClr val="51626F"/>
        </a:accent2>
        <a:accent3>
          <a:srgbClr val="B2B4B3"/>
        </a:accent3>
        <a:accent4>
          <a:srgbClr val="3DB7E4"/>
        </a:accent4>
        <a:accent5>
          <a:srgbClr val="3F9C35"/>
        </a:accent5>
        <a:accent6>
          <a:srgbClr val="DFAA25"/>
        </a:accent6>
        <a:hlink>
          <a:srgbClr val="A4AEB5"/>
        </a:hlink>
        <a:folHlink>
          <a:srgbClr val="D5D6D2"/>
        </a:folHlink>
      </a:clrScheme>
    </a:extraClrScheme>
    <a:extraClrScheme>
      <a:clrScheme name="HNTB Color Palette Option 2">
        <a:dk1>
          <a:srgbClr val="1B242A"/>
        </a:dk1>
        <a:lt1>
          <a:sysClr val="window" lastClr="FFFFFF"/>
        </a:lt1>
        <a:dk2>
          <a:srgbClr val="59705D"/>
        </a:dk2>
        <a:lt2>
          <a:srgbClr val="718674"/>
        </a:lt2>
        <a:accent1>
          <a:srgbClr val="96A797"/>
        </a:accent1>
        <a:accent2>
          <a:srgbClr val="8996A0"/>
        </a:accent2>
        <a:accent3>
          <a:srgbClr val="C9CAC8"/>
        </a:accent3>
        <a:accent4>
          <a:srgbClr val="3DB7E4"/>
        </a:accent4>
        <a:accent5>
          <a:srgbClr val="3F9C35"/>
        </a:accent5>
        <a:accent6>
          <a:srgbClr val="DFAA25"/>
        </a:accent6>
        <a:hlink>
          <a:srgbClr val="A4AEB5"/>
        </a:hlink>
        <a:folHlink>
          <a:srgbClr val="D5D6D2"/>
        </a:folHlink>
      </a:clrScheme>
    </a:extraClrScheme>
    <a:extraClrScheme>
      <a:clrScheme name="HNTB Color Palette Option 3">
        <a:dk1>
          <a:srgbClr val="1B242A"/>
        </a:dk1>
        <a:lt1>
          <a:sysClr val="window" lastClr="FFFFFF"/>
        </a:lt1>
        <a:dk2>
          <a:srgbClr val="5B491F"/>
        </a:dk2>
        <a:lt2>
          <a:srgbClr val="816E2C"/>
        </a:lt2>
        <a:accent1>
          <a:srgbClr val="B4A76C"/>
        </a:accent1>
        <a:accent2>
          <a:srgbClr val="A4AEB5"/>
        </a:accent2>
        <a:accent3>
          <a:srgbClr val="D5D6D2"/>
        </a:accent3>
        <a:accent4>
          <a:srgbClr val="3DB7E4"/>
        </a:accent4>
        <a:accent5>
          <a:srgbClr val="3F9C35"/>
        </a:accent5>
        <a:accent6>
          <a:srgbClr val="DFAA25"/>
        </a:accent6>
        <a:hlink>
          <a:srgbClr val="A4AEB5"/>
        </a:hlink>
        <a:folHlink>
          <a:srgbClr val="D5D6D2"/>
        </a:folHlink>
      </a:clrScheme>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NTB Color Palette Option 1">
        <a:dk1>
          <a:srgbClr val="1B242A"/>
        </a:dk1>
        <a:lt1>
          <a:sysClr val="window" lastClr="FFFFFF"/>
        </a:lt1>
        <a:dk2>
          <a:srgbClr val="5482AB"/>
        </a:dk2>
        <a:lt2>
          <a:srgbClr val="739ABC"/>
        </a:lt2>
        <a:accent1>
          <a:srgbClr val="93B1CC"/>
        </a:accent1>
        <a:accent2>
          <a:srgbClr val="51626F"/>
        </a:accent2>
        <a:accent3>
          <a:srgbClr val="B2B4B3"/>
        </a:accent3>
        <a:accent4>
          <a:srgbClr val="3DB7E4"/>
        </a:accent4>
        <a:accent5>
          <a:srgbClr val="3F9C35"/>
        </a:accent5>
        <a:accent6>
          <a:srgbClr val="DFAA25"/>
        </a:accent6>
        <a:hlink>
          <a:srgbClr val="A4AEB5"/>
        </a:hlink>
        <a:folHlink>
          <a:srgbClr val="D5D6D2"/>
        </a:folHlink>
      </a:clrScheme>
    </a:extraClrScheme>
    <a:extraClrScheme>
      <a:clrScheme name="HNTB Color Palette Option 2">
        <a:dk1>
          <a:srgbClr val="1B242A"/>
        </a:dk1>
        <a:lt1>
          <a:sysClr val="window" lastClr="FFFFFF"/>
        </a:lt1>
        <a:dk2>
          <a:srgbClr val="59705D"/>
        </a:dk2>
        <a:lt2>
          <a:srgbClr val="718674"/>
        </a:lt2>
        <a:accent1>
          <a:srgbClr val="96A797"/>
        </a:accent1>
        <a:accent2>
          <a:srgbClr val="8996A0"/>
        </a:accent2>
        <a:accent3>
          <a:srgbClr val="C9CAC8"/>
        </a:accent3>
        <a:accent4>
          <a:srgbClr val="3DB7E4"/>
        </a:accent4>
        <a:accent5>
          <a:srgbClr val="3F9C35"/>
        </a:accent5>
        <a:accent6>
          <a:srgbClr val="DFAA25"/>
        </a:accent6>
        <a:hlink>
          <a:srgbClr val="A4AEB5"/>
        </a:hlink>
        <a:folHlink>
          <a:srgbClr val="D5D6D2"/>
        </a:folHlink>
      </a:clrScheme>
    </a:extraClrScheme>
    <a:extraClrScheme>
      <a:clrScheme name="HNTB Color Palette Option 3">
        <a:dk1>
          <a:srgbClr val="1B242A"/>
        </a:dk1>
        <a:lt1>
          <a:sysClr val="window" lastClr="FFFFFF"/>
        </a:lt1>
        <a:dk2>
          <a:srgbClr val="5B491F"/>
        </a:dk2>
        <a:lt2>
          <a:srgbClr val="816E2C"/>
        </a:lt2>
        <a:accent1>
          <a:srgbClr val="B4A76C"/>
        </a:accent1>
        <a:accent2>
          <a:srgbClr val="A4AEB5"/>
        </a:accent2>
        <a:accent3>
          <a:srgbClr val="D5D6D2"/>
        </a:accent3>
        <a:accent4>
          <a:srgbClr val="3DB7E4"/>
        </a:accent4>
        <a:accent5>
          <a:srgbClr val="3F9C35"/>
        </a:accent5>
        <a:accent6>
          <a:srgbClr val="DFAA25"/>
        </a:accent6>
        <a:hlink>
          <a:srgbClr val="A4AEB5"/>
        </a:hlink>
        <a:folHlink>
          <a:srgbClr val="D5D6D2"/>
        </a:folHlink>
      </a:clrScheme>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6EECBFF0040B41835FEFC170684D62" ma:contentTypeVersion="0" ma:contentTypeDescription="Create a new document." ma:contentTypeScope="" ma:versionID="100b4b86ce18f3d3e3e2ea575b7dae16">
  <xsd:schema xmlns:xsd="http://www.w3.org/2001/XMLSchema" xmlns:xs="http://www.w3.org/2001/XMLSchema" xmlns:p="http://schemas.microsoft.com/office/2006/metadata/properties" xmlns:ns1="http://schemas.microsoft.com/sharepoint/v3" xmlns:ns2="d68225cd-b3fe-4a4c-9ac5-4bdd8209ce74" targetNamespace="http://schemas.microsoft.com/office/2006/metadata/properties" ma:root="true" ma:fieldsID="86399baa06ca080addd0fd2b0652a050" ns1:_="" ns2:_="">
    <xsd:import namespace="http://schemas.microsoft.com/sharepoint/v3"/>
    <xsd:import namespace="d68225cd-b3fe-4a4c-9ac5-4bdd8209ce74"/>
    <xsd:element name="properties">
      <xsd:complexType>
        <xsd:sequence>
          <xsd:element name="documentManagement">
            <xsd:complexType>
              <xsd:all>
                <xsd:element ref="ns1:PublishingStartDate" minOccurs="0"/>
                <xsd:element ref="ns1:PublishingExpirationDate" minOccurs="0"/>
                <xsd:element ref="ns2:Effectiv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8225cd-b3fe-4a4c-9ac5-4bdd8209ce74" elementFormDefault="qualified">
    <xsd:import namespace="http://schemas.microsoft.com/office/2006/documentManagement/types"/>
    <xsd:import namespace="http://schemas.microsoft.com/office/infopath/2007/PartnerControls"/>
    <xsd:element name="EffectiveDate" ma:index="12" nillable="true" ma:displayName="Effective Date" ma:format="DateOnly" ma:internalName="Effectiv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Description"/>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ffectiveDate xmlns="d68225cd-b3fe-4a4c-9ac5-4bdd8209ce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D1C8F-FD40-4359-BDB0-32AE438A75C6}"/>
</file>

<file path=customXml/itemProps2.xml><?xml version="1.0" encoding="utf-8"?>
<ds:datastoreItem xmlns:ds="http://schemas.openxmlformats.org/officeDocument/2006/customXml" ds:itemID="{F0B2FE6E-74E8-41BA-A9B9-0E34BB2780C3}"/>
</file>

<file path=customXml/itemProps3.xml><?xml version="1.0" encoding="utf-8"?>
<ds:datastoreItem xmlns:ds="http://schemas.openxmlformats.org/officeDocument/2006/customXml" ds:itemID="{CB8133C7-7A18-45B2-997D-97B4A178DE5F}"/>
</file>

<file path=docProps/app.xml><?xml version="1.0" encoding="utf-8"?>
<Properties xmlns="http://schemas.openxmlformats.org/officeDocument/2006/extended-properties" xmlns:vt="http://schemas.openxmlformats.org/officeDocument/2006/docPropsVTypes">
  <TotalTime>11577</TotalTime>
  <Words>1840</Words>
  <Application>Microsoft Office PowerPoint</Application>
  <PresentationFormat>On-screen Show (4:3)</PresentationFormat>
  <Paragraphs>520</Paragraphs>
  <Slides>25</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Narrow</vt:lpstr>
      <vt:lpstr>Calibri</vt:lpstr>
      <vt:lpstr>Fleur de Lys</vt:lpstr>
      <vt:lpstr>Times New Roman</vt:lpstr>
      <vt:lpstr>Wingdings</vt:lpstr>
      <vt:lpstr>Highways</vt:lpstr>
      <vt:lpstr>1_Office Theme</vt:lpstr>
      <vt:lpstr>PowerPoint Presentation</vt:lpstr>
      <vt:lpstr>Agenda</vt:lpstr>
      <vt:lpstr>Introductions</vt:lpstr>
      <vt:lpstr>Purpose</vt:lpstr>
      <vt:lpstr>AECOM BUMP Alignment</vt:lpstr>
      <vt:lpstr>AECOM BUMP Configuration</vt:lpstr>
      <vt:lpstr>HNTB Approach</vt:lpstr>
      <vt:lpstr>Design and Cost Methodology</vt:lpstr>
      <vt:lpstr>Roadway Capital Cost Estimate</vt:lpstr>
      <vt:lpstr>Routine Operations &amp; Maintenance Estimate</vt:lpstr>
      <vt:lpstr>Renewal &amp; Replacement (R&amp;R) Works Estimate</vt:lpstr>
      <vt:lpstr>Tolling Overview </vt:lpstr>
      <vt:lpstr>Tolling Configuration (developed by HNTB)</vt:lpstr>
      <vt:lpstr>Traffic &amp; Revenue (T&amp;R) Analysis</vt:lpstr>
      <vt:lpstr>T&amp;R Methodology and Assumptions</vt:lpstr>
      <vt:lpstr>Summary of Rates, Time Savings, Performance</vt:lpstr>
      <vt:lpstr>30-Yr Gross Revenue Stream ($2014)</vt:lpstr>
      <vt:lpstr>Revenue Forecast Comparison</vt:lpstr>
      <vt:lpstr>Peer Review Discussion</vt:lpstr>
      <vt:lpstr>Financial Feasibility</vt:lpstr>
      <vt:lpstr>Key Assumptions</vt:lpstr>
      <vt:lpstr>Scenario Assumptions</vt:lpstr>
      <vt:lpstr>Summary of Results</vt:lpstr>
      <vt:lpstr>Findings</vt:lpstr>
      <vt:lpstr>Questions</vt:lpstr>
    </vt:vector>
  </TitlesOfParts>
  <Company>HNTB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asilvas</dc:creator>
  <cp:lastModifiedBy>Jeannine G. Melugin</cp:lastModifiedBy>
  <cp:revision>999</cp:revision>
  <cp:lastPrinted>2015-10-15T16:47:17Z</cp:lastPrinted>
  <dcterms:created xsi:type="dcterms:W3CDTF">2009-07-02T14:52:01Z</dcterms:created>
  <dcterms:modified xsi:type="dcterms:W3CDTF">2015-10-16T12:18:44Z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0x010100056EECBFF0040B41835FEFC170684D62</vt:lpwstr>
  </property>
</Properties>
</file>